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4" r:id="rId2"/>
    <p:sldId id="476" r:id="rId3"/>
    <p:sldId id="462" r:id="rId4"/>
    <p:sldId id="464" r:id="rId5"/>
    <p:sldId id="465" r:id="rId6"/>
    <p:sldId id="466" r:id="rId7"/>
    <p:sldId id="468" r:id="rId8"/>
    <p:sldId id="457" r:id="rId9"/>
    <p:sldId id="469" r:id="rId10"/>
    <p:sldId id="470" r:id="rId11"/>
    <p:sldId id="471" r:id="rId12"/>
    <p:sldId id="463" r:id="rId13"/>
    <p:sldId id="467" r:id="rId14"/>
    <p:sldId id="472" r:id="rId15"/>
    <p:sldId id="473" r:id="rId16"/>
    <p:sldId id="474" r:id="rId17"/>
    <p:sldId id="477" r:id="rId18"/>
    <p:sldId id="475" r:id="rId19"/>
    <p:sldId id="448" r:id="rId20"/>
    <p:sldId id="436" r:id="rId21"/>
  </p:sldIdLst>
  <p:sldSz cx="9906000" cy="6858000" type="A4"/>
  <p:notesSz cx="9928225" cy="6797675"/>
  <p:custDataLst>
    <p:tags r:id="rId24"/>
  </p:custDataLst>
  <p:defaultTextStyle>
    <a:defPPr>
      <a:defRPr lang="id-ID"/>
    </a:defPPr>
    <a:lvl1pPr algn="l" defTabSz="804469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02235" indent="134077" algn="l" defTabSz="804469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804469" indent="268154" algn="l" defTabSz="804469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206704" indent="402235" algn="l" defTabSz="804469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608938" indent="536312" algn="l" defTabSz="804469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681562" algn="l" defTabSz="1072626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3217874" algn="l" defTabSz="1072626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754186" algn="l" defTabSz="1072626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4290499" algn="l" defTabSz="1072626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620">
          <p15:clr>
            <a:srgbClr val="A4A3A4"/>
          </p15:clr>
        </p15:guide>
        <p15:guide id="3" pos="3840">
          <p15:clr>
            <a:srgbClr val="A4A3A4"/>
          </p15:clr>
        </p15:guide>
        <p15:guide id="4" pos="2880">
          <p15:clr>
            <a:srgbClr val="A4A3A4"/>
          </p15:clr>
        </p15:guide>
        <p15:guide id="5" orient="horz" pos="2881">
          <p15:clr>
            <a:srgbClr val="A4A3A4"/>
          </p15:clr>
        </p15:guide>
        <p15:guide id="6" orient="horz" pos="2161">
          <p15:clr>
            <a:srgbClr val="A4A3A4"/>
          </p15:clr>
        </p15:guide>
        <p15:guide id="7" pos="5119">
          <p15:clr>
            <a:srgbClr val="A4A3A4"/>
          </p15:clr>
        </p15:guide>
        <p15:guide id="8" orient="horz" pos="2880">
          <p15:clr>
            <a:srgbClr val="A4A3A4"/>
          </p15:clr>
        </p15:guide>
        <p15:guide id="9" pos="3120">
          <p15:clr>
            <a:srgbClr val="A4A3A4"/>
          </p15:clr>
        </p15:guide>
        <p15:guide id="10" pos="2340">
          <p15:clr>
            <a:srgbClr val="A4A3A4"/>
          </p15:clr>
        </p15:guide>
        <p15:guide id="11" pos="4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  <a:srgbClr val="526680"/>
    <a:srgbClr val="FF6600"/>
    <a:srgbClr val="FF3300"/>
    <a:srgbClr val="ECF1F5"/>
    <a:srgbClr val="9FB7AE"/>
    <a:srgbClr val="AEC2BA"/>
    <a:srgbClr val="7E9E92"/>
    <a:srgbClr val="AFA711"/>
    <a:srgbClr val="D4D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5" autoAdjust="0"/>
    <p:restoredTop sz="95668" autoAdjust="0"/>
  </p:normalViewPr>
  <p:slideViewPr>
    <p:cSldViewPr snapToGrid="0">
      <p:cViewPr>
        <p:scale>
          <a:sx n="100" d="100"/>
          <a:sy n="100" d="100"/>
        </p:scale>
        <p:origin x="24" y="216"/>
      </p:cViewPr>
      <p:guideLst>
        <p:guide orient="horz" pos="2160"/>
        <p:guide orient="horz" pos="1620"/>
        <p:guide pos="3840"/>
        <p:guide pos="2880"/>
        <p:guide orient="horz" pos="2881"/>
        <p:guide orient="horz" pos="2161"/>
        <p:guide pos="5119"/>
        <p:guide orient="horz" pos="2880"/>
        <p:guide pos="3120"/>
        <p:guide pos="2340"/>
        <p:guide pos="4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2598"/>
    </p:cViewPr>
  </p:sorterViewPr>
  <p:notesViewPr>
    <p:cSldViewPr snapToGrid="0">
      <p:cViewPr varScale="1">
        <p:scale>
          <a:sx n="40" d="100"/>
          <a:sy n="40" d="100"/>
        </p:scale>
        <p:origin x="1440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ndraarifiani:Downloads:CRVS%20general:Data%20masuk:Susenas_Kepemilikan%20Akta%20Lahir%200-17%20Th%20Per%20Provinsi%20dan%20Klasifikasi%20Wilayah%202014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6FB-4518-98E8-AB15C3188C37}"/>
              </c:ext>
            </c:extLst>
          </c:dPt>
          <c:dPt>
            <c:idx val="1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6FB-4518-98E8-AB15C3188C37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B6FB-4518-98E8-AB15C3188C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'2016'!$H$65:$J$65</c:f>
              <c:strCache>
                <c:ptCount val="3"/>
                <c:pt idx="0">
                  <c:v>Have and able to show</c:v>
                </c:pt>
                <c:pt idx="1">
                  <c:v>Have but unable to show</c:v>
                </c:pt>
                <c:pt idx="2">
                  <c:v>Don't have</c:v>
                </c:pt>
              </c:strCache>
            </c:strRef>
          </c:cat>
          <c:val>
            <c:numRef>
              <c:f>'2016'!$H$66:$J$66</c:f>
              <c:numCache>
                <c:formatCode>0%</c:formatCode>
                <c:ptCount val="3"/>
                <c:pt idx="0">
                  <c:v>0.66</c:v>
                </c:pt>
                <c:pt idx="1">
                  <c:v>0.16</c:v>
                </c:pt>
                <c:pt idx="2">
                  <c:v>0.18048515191422501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FB-4518-98E8-AB15C3188C3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3313" cy="340264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597" y="1"/>
            <a:ext cx="4303313" cy="340264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C2DF2346-3AE5-49B7-AA01-516C30975FD5}" type="datetimeFigureOut">
              <a:rPr lang="en-US" smtClean="0"/>
              <a:pPr/>
              <a:t>28/07/2017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6457412"/>
            <a:ext cx="4303313" cy="340264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597" y="6457412"/>
            <a:ext cx="4303313" cy="340264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2BA32529-EC00-4EE0-8BA3-4B653F922F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95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4303313" cy="341352"/>
          </a:xfrm>
          <a:prstGeom prst="rect">
            <a:avLst/>
          </a:prstGeom>
        </p:spPr>
        <p:txBody>
          <a:bodyPr vert="horz" lIns="91429" tIns="45713" rIns="91429" bIns="4571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597" y="1"/>
            <a:ext cx="4303313" cy="341352"/>
          </a:xfrm>
          <a:prstGeom prst="rect">
            <a:avLst/>
          </a:prstGeom>
        </p:spPr>
        <p:txBody>
          <a:bodyPr vert="horz" lIns="91429" tIns="45713" rIns="91429" bIns="4571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46FE92-D59A-424A-8BCD-20449BD0AAC5}" type="datetimeFigureOut">
              <a:rPr lang="id-ID" smtClean="0"/>
              <a:pPr>
                <a:defRPr/>
              </a:pPr>
              <a:t>28/07/2017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4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3" rIns="91429" bIns="45713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364" y="3271108"/>
            <a:ext cx="7943506" cy="2676455"/>
          </a:xfrm>
          <a:prstGeom prst="rect">
            <a:avLst/>
          </a:prstGeom>
        </p:spPr>
        <p:txBody>
          <a:bodyPr vert="horz" lIns="91429" tIns="45713" rIns="91429" bIns="4571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6456326"/>
            <a:ext cx="4303313" cy="341352"/>
          </a:xfrm>
          <a:prstGeom prst="rect">
            <a:avLst/>
          </a:prstGeom>
        </p:spPr>
        <p:txBody>
          <a:bodyPr vert="horz" lIns="91429" tIns="45713" rIns="91429" bIns="4571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597" y="6456326"/>
            <a:ext cx="4303313" cy="341352"/>
          </a:xfrm>
          <a:prstGeom prst="rect">
            <a:avLst/>
          </a:prstGeom>
        </p:spPr>
        <p:txBody>
          <a:bodyPr vert="horz" wrap="square" lIns="91429" tIns="45713" rIns="91429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300875-6A0B-4D85-ADE0-1963F2B4A16D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688848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4469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2235" algn="l" defTabSz="804469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4469" algn="l" defTabSz="804469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6704" algn="l" defTabSz="804469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8938" algn="l" defTabSz="804469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11174" algn="l" defTabSz="80446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13407" algn="l" defTabSz="80446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5639" algn="l" defTabSz="80446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7874" algn="l" defTabSz="80446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122613" y="509588"/>
            <a:ext cx="3683000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  <p:sp>
        <p:nvSpPr>
          <p:cNvPr id="78852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7044E7-452B-4029-A238-08363D9D6E15}" type="slidenum">
              <a:rPr lang="id-ID" altLang="id-ID" smtClean="0"/>
              <a:pPr/>
              <a:t>1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410523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122613" y="509588"/>
            <a:ext cx="3683000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63F95-9B22-FB41-945B-D2B1CA9FE03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35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6763" y="849313"/>
            <a:ext cx="3314700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00875-6A0B-4D85-ADE0-1963F2B4A16D}" type="slidenum">
              <a:rPr lang="id-ID" altLang="en-US" smtClean="0"/>
              <a:pPr>
                <a:defRPr/>
              </a:pPr>
              <a:t>19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79236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6763" y="849313"/>
            <a:ext cx="3314700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00875-6A0B-4D85-ADE0-1963F2B4A16D}" type="slidenum">
              <a:rPr lang="id-ID" altLang="en-US" smtClean="0"/>
              <a:pPr>
                <a:defRPr/>
              </a:pPr>
              <a:t>20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79236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3000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79" cy="305895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7518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00875-6A0B-4D85-ADE0-1963F2B4A16D}" type="slidenum">
              <a:rPr lang="id-ID" altLang="en-US" smtClean="0"/>
              <a:pPr>
                <a:defRPr/>
              </a:pPr>
              <a:t>3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700668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122613" y="509588"/>
            <a:ext cx="3683000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C7FB4-517F-5A42-B7C0-20B997CACD1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89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122613" y="509588"/>
            <a:ext cx="3683000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63F95-9B22-FB41-945B-D2B1CA9FE03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91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3000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79" cy="305895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7518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122613" y="509588"/>
            <a:ext cx="3683000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% it means % points!!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63F95-9B22-FB41-945B-D2B1CA9FE03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35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93A47-5607-4E4E-A48A-568EE9E1B34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857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93A47-5607-4E4E-A48A-568EE9E1B34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2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2535144"/>
            <a:ext cx="5867972" cy="1325033"/>
          </a:xfrm>
        </p:spPr>
        <p:txBody>
          <a:bodyPr/>
          <a:lstStyle>
            <a:lvl1pPr algn="ctr">
              <a:defRPr sz="35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571609" y="6356360"/>
            <a:ext cx="2228850" cy="366182"/>
          </a:xfrm>
        </p:spPr>
        <p:txBody>
          <a:bodyPr/>
          <a:lstStyle/>
          <a:p>
            <a:pPr>
              <a:defRPr/>
            </a:pPr>
            <a:fld id="{8D98FAE0-92C6-4918-9A33-E36E2333D5EE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  <p:pic>
        <p:nvPicPr>
          <p:cNvPr id="8" name="Picture 3" descr="E:\Yanuar\Dropbox\Kerjaan\ppt_template_bappenas_newLogo\logo_Bappenas2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492" y="2303396"/>
            <a:ext cx="1449668" cy="178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21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Yanuar\Dropbox\Kerjaan\ppt_template_bappenas_newLogo\logo_Bappenas2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76098" y="2"/>
            <a:ext cx="820340" cy="9779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cxnSp>
        <p:nvCxnSpPr>
          <p:cNvPr id="3" name="Straight Connector 13"/>
          <p:cNvCxnSpPr>
            <a:cxnSpLocks noChangeShapeType="1"/>
          </p:cNvCxnSpPr>
          <p:nvPr userDrawn="1"/>
        </p:nvCxnSpPr>
        <p:spPr bwMode="auto">
          <a:xfrm>
            <a:off x="383514" y="933451"/>
            <a:ext cx="9113175" cy="0"/>
          </a:xfrm>
          <a:prstGeom prst="line">
            <a:avLst/>
          </a:prstGeom>
          <a:noFill/>
          <a:ln w="9525" algn="ctr">
            <a:solidFill>
              <a:schemeClr val="accent2">
                <a:lumMod val="75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76099" y="6493936"/>
            <a:ext cx="1121304" cy="3640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E6CDA-0991-40BD-B45C-DB6A819ABA09}" type="slidenum">
              <a:rPr lang="id-ID" altLang="id-ID" smtClean="0"/>
              <a:pPr>
                <a:defRPr/>
              </a:pPr>
              <a:t>‹#›</a:t>
            </a:fld>
            <a:endParaRPr lang="id-ID" altLang="id-ID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913" y="205320"/>
            <a:ext cx="8543925" cy="567264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98FAE0-92C6-4918-9A33-E36E2333D5EE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  <p:pic>
        <p:nvPicPr>
          <p:cNvPr id="5" name="Picture 3" descr="E:\Yanuar\Dropbox\Kerjaan\ppt_template_bappenas_newLogo\logo_Bappenas2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76098" y="2"/>
            <a:ext cx="820340" cy="9779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cxnSp>
        <p:nvCxnSpPr>
          <p:cNvPr id="6" name="Straight Connector 13"/>
          <p:cNvCxnSpPr>
            <a:cxnSpLocks noChangeShapeType="1"/>
          </p:cNvCxnSpPr>
          <p:nvPr userDrawn="1"/>
        </p:nvCxnSpPr>
        <p:spPr bwMode="auto">
          <a:xfrm>
            <a:off x="383514" y="933451"/>
            <a:ext cx="9113175" cy="0"/>
          </a:xfrm>
          <a:prstGeom prst="line">
            <a:avLst/>
          </a:prstGeom>
          <a:noFill/>
          <a:ln w="9525" algn="ctr">
            <a:solidFill>
              <a:schemeClr val="accent2">
                <a:lumMod val="75000"/>
              </a:schemeClr>
            </a:solidFill>
            <a:prstDash val="dash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99237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014" y="2589995"/>
            <a:ext cx="5867972" cy="1325033"/>
          </a:xfrm>
        </p:spPr>
        <p:txBody>
          <a:bodyPr/>
          <a:lstStyle>
            <a:lvl1pPr algn="ctr">
              <a:defRPr sz="35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571609" y="6356360"/>
            <a:ext cx="2228850" cy="366182"/>
          </a:xfrm>
        </p:spPr>
        <p:txBody>
          <a:bodyPr/>
          <a:lstStyle/>
          <a:p>
            <a:pPr>
              <a:defRPr/>
            </a:pPr>
            <a:fld id="{8D98FAE0-92C6-4918-9A33-E36E2333D5EE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  <p:pic>
        <p:nvPicPr>
          <p:cNvPr id="8" name="Picture 3" descr="E:\Yanuar\Dropbox\Kerjaan\ppt_template_bappenas_newLogo\logo_Bappenas2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166" y="657857"/>
            <a:ext cx="1449668" cy="178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8541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lIns="89940" tIns="44970" rIns="89940" bIns="44970"/>
          <a:lstStyle/>
          <a:p>
            <a:fld id="{816BF375-2F6B-C743-B037-B7573815A875}" type="datetimeFigureOut">
              <a:rPr lang="en-US" smtClean="0"/>
              <a:pPr/>
              <a:t>28/07/2017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492A5-98A0-6047-8AF7-3E956B726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0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3" y="2130429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1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7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6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8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94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10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26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lIns="89940" tIns="44970" rIns="89940" bIns="44970"/>
          <a:lstStyle/>
          <a:p>
            <a:fld id="{816BF375-2F6B-C743-B037-B7573815A875}" type="datetimeFigureOut">
              <a:rPr lang="en-US" smtClean="0"/>
              <a:pPr/>
              <a:t>28/07/2017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492A5-98A0-6047-8AF7-3E956B726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7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2190827" y="3754568"/>
            <a:ext cx="6057350" cy="1046399"/>
          </a:xfrm>
          <a:prstGeom prst="rect">
            <a:avLst/>
          </a:prstGeom>
        </p:spPr>
        <p:txBody>
          <a:bodyPr lIns="103138" tIns="103138" rIns="103138" bIns="103138" anchor="t" anchorCtr="0"/>
          <a:lstStyle>
            <a:lvl1pPr lvl="0" rtl="0">
              <a:spcBef>
                <a:spcPts val="0"/>
              </a:spcBef>
              <a:buClr>
                <a:srgbClr val="000000"/>
              </a:buClr>
              <a:buSzPct val="100000"/>
              <a:buNone/>
              <a:defRPr sz="1600">
                <a:highlight>
                  <a:srgbClr val="FFCD00"/>
                </a:highlight>
              </a:defRPr>
            </a:lvl1pPr>
            <a:lvl2pPr lvl="1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2pPr>
            <a:lvl3pPr lvl="2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3pPr>
            <a:lvl4pPr lvl="3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4pPr>
            <a:lvl5pPr lvl="4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5pPr>
            <a:lvl6pPr lvl="5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6pPr>
            <a:lvl7pPr lvl="6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7pPr>
            <a:lvl8pPr lvl="7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8pPr>
            <a:lvl9pPr lvl="8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1600">
                <a:solidFill>
                  <a:schemeClr val="dk2"/>
                </a:solidFill>
                <a:highlight>
                  <a:srgbClr val="FFCD00"/>
                </a:highlight>
              </a:defRPr>
            </a:lvl9pPr>
          </a:lstStyle>
          <a:p>
            <a:endParaRPr/>
          </a:p>
        </p:txBody>
      </p:sp>
      <p:cxnSp>
        <p:nvCxnSpPr>
          <p:cNvPr id="14" name="Shape 14"/>
          <p:cNvCxnSpPr/>
          <p:nvPr/>
        </p:nvCxnSpPr>
        <p:spPr>
          <a:xfrm>
            <a:off x="-6526" y="3429014"/>
            <a:ext cx="2149874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5" name="Shape 15"/>
          <p:cNvSpPr/>
          <p:nvPr/>
        </p:nvSpPr>
        <p:spPr>
          <a:xfrm>
            <a:off x="1211117" y="3051005"/>
            <a:ext cx="614249" cy="755999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lIns="103138" tIns="103138" rIns="103138" bIns="103138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2190751" y="2258033"/>
            <a:ext cx="4103449" cy="1546400"/>
          </a:xfrm>
          <a:prstGeom prst="rect">
            <a:avLst/>
          </a:prstGeom>
        </p:spPr>
        <p:txBody>
          <a:bodyPr lIns="103138" tIns="103138" rIns="103138" bIns="103138" anchor="b" anchorCtr="0"/>
          <a:lstStyle>
            <a:lvl1pPr lvl="0" rtl="0">
              <a:spcBef>
                <a:spcPts val="0"/>
              </a:spcBef>
              <a:buSzPct val="100000"/>
              <a:defRPr sz="3300"/>
            </a:lvl1pPr>
            <a:lvl2pPr lvl="1" rtl="0">
              <a:spcBef>
                <a:spcPts val="0"/>
              </a:spcBef>
              <a:buSzPct val="100000"/>
              <a:defRPr sz="3300"/>
            </a:lvl2pPr>
            <a:lvl3pPr lvl="2" rtl="0">
              <a:spcBef>
                <a:spcPts val="0"/>
              </a:spcBef>
              <a:buSzPct val="100000"/>
              <a:defRPr sz="3300"/>
            </a:lvl3pPr>
            <a:lvl4pPr lvl="3" rtl="0">
              <a:spcBef>
                <a:spcPts val="0"/>
              </a:spcBef>
              <a:buSzPct val="100000"/>
              <a:defRPr sz="3300"/>
            </a:lvl4pPr>
            <a:lvl5pPr lvl="4" rtl="0">
              <a:spcBef>
                <a:spcPts val="0"/>
              </a:spcBef>
              <a:buSzPct val="100000"/>
              <a:defRPr sz="3300"/>
            </a:lvl5pPr>
            <a:lvl6pPr lvl="5" rtl="0">
              <a:spcBef>
                <a:spcPts val="0"/>
              </a:spcBef>
              <a:buSzPct val="100000"/>
              <a:defRPr sz="3300"/>
            </a:lvl6pPr>
            <a:lvl7pPr lvl="6" rtl="0">
              <a:spcBef>
                <a:spcPts val="0"/>
              </a:spcBef>
              <a:buSzPct val="100000"/>
              <a:defRPr sz="3300"/>
            </a:lvl7pPr>
            <a:lvl8pPr lvl="7" rtl="0">
              <a:spcBef>
                <a:spcPts val="0"/>
              </a:spcBef>
              <a:buSzPct val="100000"/>
              <a:defRPr sz="3300"/>
            </a:lvl8pPr>
            <a:lvl9pPr lvl="8" rtl="0">
              <a:spcBef>
                <a:spcPts val="0"/>
              </a:spcBef>
              <a:buSzPct val="100000"/>
              <a:defRPr sz="3300"/>
            </a:lvl9pPr>
          </a:lstStyle>
          <a:p>
            <a:endParaRPr/>
          </a:p>
        </p:txBody>
      </p:sp>
      <p:cxnSp>
        <p:nvCxnSpPr>
          <p:cNvPr id="17" name="Shape 17"/>
          <p:cNvCxnSpPr/>
          <p:nvPr/>
        </p:nvCxnSpPr>
        <p:spPr>
          <a:xfrm>
            <a:off x="6390560" y="3429000"/>
            <a:ext cx="3522024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387545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81038" y="366187"/>
            <a:ext cx="8543925" cy="1325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374" tIns="40186" rIns="80374" bIns="401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title style</a:t>
            </a:r>
            <a:endParaRPr lang="id-ID" altLang="id-ID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1038" y="1824567"/>
            <a:ext cx="8543925" cy="4351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374" tIns="40186" rIns="80374" bIns="401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dirty="0"/>
              <a:t>Click to edit Master text styles</a:t>
            </a:r>
          </a:p>
          <a:p>
            <a:pPr lvl="1"/>
            <a:r>
              <a:rPr lang="en-US" altLang="id-ID" dirty="0"/>
              <a:t>Second level</a:t>
            </a:r>
          </a:p>
          <a:p>
            <a:pPr lvl="2"/>
            <a:r>
              <a:rPr lang="en-US" altLang="id-ID" dirty="0"/>
              <a:t>Third level</a:t>
            </a:r>
          </a:p>
          <a:p>
            <a:pPr lvl="3"/>
            <a:r>
              <a:rPr lang="en-US" altLang="id-ID" dirty="0"/>
              <a:t>Fourth level</a:t>
            </a:r>
          </a:p>
          <a:p>
            <a:pPr lvl="4"/>
            <a:r>
              <a:rPr lang="en-US" altLang="id-ID" dirty="0"/>
              <a:t>Fifth level</a:t>
            </a:r>
            <a:endParaRPr lang="id-ID" alt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73449"/>
            <a:ext cx="2618355" cy="284551"/>
          </a:xfrm>
          <a:prstGeom prst="rect">
            <a:avLst/>
          </a:prstGeom>
        </p:spPr>
        <p:txBody>
          <a:bodyPr vert="horz" lIns="80374" tIns="40186" rIns="80374" bIns="4018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60"/>
            <a:ext cx="2228850" cy="366182"/>
          </a:xfrm>
          <a:prstGeom prst="rect">
            <a:avLst/>
          </a:prstGeom>
        </p:spPr>
        <p:txBody>
          <a:bodyPr vert="horz" wrap="square" lIns="80374" tIns="40186" rIns="80374" bIns="4018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D98FAE0-92C6-4918-9A33-E36E2333D5EE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688" r:id="rId2"/>
    <p:sldLayoutId id="2147483726" r:id="rId3"/>
    <p:sldLayoutId id="2147483728" r:id="rId4"/>
    <p:sldLayoutId id="2147483729" r:id="rId5"/>
    <p:sldLayoutId id="2147483730" r:id="rId6"/>
    <p:sldLayoutId id="2147483731" r:id="rId7"/>
  </p:sldLayoutIdLst>
  <p:hf hdr="0" ftr="0" dt="0"/>
  <p:txStyles>
    <p:titleStyle>
      <a:lvl1pPr algn="l" defTabSz="80446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  <a:lvl2pPr algn="l" defTabSz="80446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2pPr>
      <a:lvl3pPr algn="l" defTabSz="80446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3pPr>
      <a:lvl4pPr algn="l" defTabSz="80446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4pPr>
      <a:lvl5pPr algn="l" defTabSz="80446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5pPr>
      <a:lvl6pPr marL="536312" algn="l" defTabSz="804469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6pPr>
      <a:lvl7pPr marL="1072626" algn="l" defTabSz="804469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7pPr>
      <a:lvl8pPr marL="1608938" algn="l" defTabSz="804469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8pPr>
      <a:lvl9pPr marL="2145252" algn="l" defTabSz="804469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itchFamily="34" charset="0"/>
        </a:defRPr>
      </a:lvl9pPr>
    </p:titleStyle>
    <p:bodyStyle>
      <a:lvl1pPr marL="201119" indent="-201119" algn="l" defTabSz="804469" rtl="0" eaLnBrk="0" fontAlgn="base" hangingPunct="0">
        <a:lnSpc>
          <a:spcPct val="90000"/>
        </a:lnSpc>
        <a:spcBef>
          <a:spcPts val="88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603354" indent="-201119" algn="l" defTabSz="804469" rtl="0" eaLnBrk="0" fontAlgn="base" hangingPunct="0">
        <a:lnSpc>
          <a:spcPct val="90000"/>
        </a:lnSpc>
        <a:spcBef>
          <a:spcPts val="44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1005586" indent="-201119" algn="l" defTabSz="804469" rtl="0" eaLnBrk="0" fontAlgn="base" hangingPunct="0">
        <a:lnSpc>
          <a:spcPct val="90000"/>
        </a:lnSpc>
        <a:spcBef>
          <a:spcPts val="44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407820" indent="-201119" algn="l" defTabSz="804469" rtl="0" eaLnBrk="0" fontAlgn="base" hangingPunct="0">
        <a:lnSpc>
          <a:spcPct val="90000"/>
        </a:lnSpc>
        <a:spcBef>
          <a:spcPts val="44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1810054" indent="-201119" algn="l" defTabSz="804469" rtl="0" eaLnBrk="0" fontAlgn="base" hangingPunct="0">
        <a:lnSpc>
          <a:spcPct val="90000"/>
        </a:lnSpc>
        <a:spcBef>
          <a:spcPts val="44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2212288" indent="-201119" algn="l" defTabSz="80446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4524" indent="-201119" algn="l" defTabSz="80446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16758" indent="-201119" algn="l" defTabSz="80446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8994" indent="-201119" algn="l" defTabSz="80446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02235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04469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06704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08938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174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13407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15639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17874" algn="l" defTabSz="80446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1045633" y="2022625"/>
            <a:ext cx="7814734" cy="1835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285" tIns="42143" rIns="84285" bIns="42143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b="1" kern="0" dirty="0">
                <a:latin typeface="Cambria" panose="02040503050406030204" pitchFamily="18" charset="0"/>
                <a:cs typeface="Calibri" pitchFamily="34" charset="0"/>
              </a:rPr>
              <a:t>C</a:t>
            </a:r>
            <a:r>
              <a:rPr lang="id-ID" sz="2100" b="1" kern="0" dirty="0">
                <a:latin typeface="Cambria" panose="02040503050406030204" pitchFamily="18" charset="0"/>
                <a:cs typeface="Calibri" pitchFamily="34" charset="0"/>
              </a:rPr>
              <a:t>IVIL REGISTRATION AND VITAL STATISTICS (CRVS)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100" b="1" kern="0" dirty="0">
                <a:latin typeface="Cambria" panose="02040503050406030204" pitchFamily="18" charset="0"/>
                <a:cs typeface="Calibri" pitchFamily="34" charset="0"/>
              </a:rPr>
              <a:t>IN INDONESIA</a:t>
            </a:r>
          </a:p>
        </p:txBody>
      </p:sp>
      <p:pic>
        <p:nvPicPr>
          <p:cNvPr id="5125" name="Picture 17" descr="Botto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879" y="6451602"/>
            <a:ext cx="9906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ounded Rectangle 23"/>
          <p:cNvSpPr/>
          <p:nvPr/>
        </p:nvSpPr>
        <p:spPr>
          <a:xfrm>
            <a:off x="1045634" y="1878698"/>
            <a:ext cx="7814733" cy="2120900"/>
          </a:xfrm>
          <a:prstGeom prst="roundRect">
            <a:avLst>
              <a:gd name="adj" fmla="val 8583"/>
            </a:avLst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374" tIns="40186" rIns="80374" bIns="40186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2100" dirty="0">
              <a:latin typeface="Cambria" panose="020405030504060302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FE6CDA-0991-40BD-B45C-DB6A819ABA09}" type="slidenum">
              <a:rPr lang="id-ID" altLang="id-ID" smtClean="0"/>
              <a:pPr>
                <a:defRPr/>
              </a:pPr>
              <a:t>1</a:t>
            </a:fld>
            <a:endParaRPr lang="id-ID" altLang="id-ID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28758" y="67348"/>
            <a:ext cx="8639503" cy="867100"/>
          </a:xfrm>
          <a:prstGeom prst="rect">
            <a:avLst/>
          </a:prstGeom>
        </p:spPr>
        <p:txBody>
          <a:bodyPr lIns="80374" tIns="40186" rIns="80374" bIns="40186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100" b="1" dirty="0">
                <a:latin typeface="Cambria" panose="02040503050406030204" pitchFamily="18" charset="0"/>
              </a:rPr>
              <a:t>INDONESIA MINISTRY OF NATIONAL DEVELOPMENT PLANNING</a:t>
            </a:r>
            <a:endParaRPr lang="id-ID" altLang="id-ID" sz="2100" b="1" dirty="0">
              <a:latin typeface="Cambria" panose="02040503050406030204" pitchFamily="18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0" y="4306844"/>
            <a:ext cx="9906000" cy="880012"/>
          </a:xfrm>
          <a:prstGeom prst="rect">
            <a:avLst/>
          </a:prstGeom>
        </p:spPr>
        <p:txBody>
          <a:bodyPr lIns="84285" tIns="42143" rIns="84285" bIns="42143">
            <a:normAutofit/>
          </a:bodyPr>
          <a:lstStyle>
            <a:lvl1pPr marL="456709" indent="-456709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2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535" indent="-380590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2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2362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1306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0251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49196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58140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67085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76030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2224" indent="-402224" algn="ctr" fontAlgn="auto">
              <a:spcAft>
                <a:spcPts val="0"/>
              </a:spcAft>
              <a:buNone/>
              <a:defRPr/>
            </a:pPr>
            <a:r>
              <a:rPr lang="en-US" sz="1800" b="1" dirty="0" err="1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Utin</a:t>
            </a: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 </a:t>
            </a:r>
            <a:r>
              <a:rPr lang="en-US" sz="1800" b="1" dirty="0" err="1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Kiswanti</a:t>
            </a:r>
            <a:endParaRPr lang="en-US" sz="1800" b="1" dirty="0">
              <a:latin typeface="Cambria" panose="02040503050406030204" pitchFamily="18" charset="0"/>
              <a:ea typeface="SimSun" pitchFamily="2" charset="-122"/>
              <a:cs typeface="Arial" pitchFamily="34" charset="0"/>
            </a:endParaRPr>
          </a:p>
          <a:p>
            <a:pPr marL="402224" indent="-402224" algn="ctr" fontAlgn="auto">
              <a:spcAft>
                <a:spcPts val="0"/>
              </a:spcAft>
              <a:buNone/>
              <a:defRPr/>
            </a:pP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Deputy Director for </a:t>
            </a:r>
            <a:r>
              <a:rPr lang="id-ID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Population Mobility</a:t>
            </a:r>
            <a:endParaRPr lang="en-US" sz="1800" b="1" dirty="0">
              <a:latin typeface="Cambria" panose="02040503050406030204" pitchFamily="18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-5260" y="5108027"/>
            <a:ext cx="9906000" cy="1008994"/>
          </a:xfrm>
          <a:prstGeom prst="rect">
            <a:avLst/>
          </a:prstGeom>
        </p:spPr>
        <p:txBody>
          <a:bodyPr lIns="84285" tIns="42143" rIns="84285" bIns="42143">
            <a:normAutofit lnSpcReduction="10000"/>
          </a:bodyPr>
          <a:lstStyle>
            <a:lvl1pPr marL="456709" indent="-456709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2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535" indent="-380590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2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2362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1306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0251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49196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58140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67085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76030" indent="-304472" algn="l" defTabSz="121788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2224" indent="-402224" algn="ctr" fontAlgn="auto">
              <a:spcAft>
                <a:spcPts val="0"/>
              </a:spcAft>
              <a:buNone/>
              <a:defRPr/>
            </a:pP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T</a:t>
            </a:r>
            <a:r>
              <a:rPr lang="id-ID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echnical Seminar on Legal Framework for Civil Registration, Vital Statistics and </a:t>
            </a:r>
          </a:p>
          <a:p>
            <a:pPr marL="402224" indent="-402224" algn="ctr" fontAlgn="auto">
              <a:spcAft>
                <a:spcPts val="0"/>
              </a:spcAft>
              <a:buNone/>
              <a:defRPr/>
            </a:pPr>
            <a:r>
              <a:rPr lang="id-ID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Identity Management Systems</a:t>
            </a: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 </a:t>
            </a:r>
            <a:r>
              <a:rPr lang="id-ID" sz="1800" dirty="0"/>
              <a:t> </a:t>
            </a:r>
            <a:endParaRPr lang="en-US" sz="1800" b="1" dirty="0">
              <a:latin typeface="Cambria" panose="02040503050406030204" pitchFamily="18" charset="0"/>
              <a:ea typeface="SimSun" pitchFamily="2" charset="-122"/>
              <a:cs typeface="Arial" pitchFamily="34" charset="0"/>
            </a:endParaRPr>
          </a:p>
          <a:p>
            <a:pPr marL="402224" indent="-402224" algn="ctr" fontAlgn="auto">
              <a:spcAft>
                <a:spcPts val="0"/>
              </a:spcAft>
              <a:buNone/>
              <a:defRPr/>
            </a:pPr>
            <a:r>
              <a:rPr lang="id-ID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Manila</a:t>
            </a: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, </a:t>
            </a:r>
            <a:r>
              <a:rPr lang="id-ID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17</a:t>
            </a: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-1</a:t>
            </a:r>
            <a:r>
              <a:rPr lang="id-ID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9</a:t>
            </a: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 </a:t>
            </a:r>
            <a:r>
              <a:rPr lang="id-ID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Jul</a:t>
            </a:r>
            <a:r>
              <a:rPr lang="en-US" sz="1800" b="1" dirty="0">
                <a:latin typeface="Cambria" panose="02040503050406030204" pitchFamily="18" charset="0"/>
                <a:ea typeface="SimSun" pitchFamily="2" charset="-122"/>
                <a:cs typeface="Arial" pitchFamily="34" charset="0"/>
              </a:rPr>
              <a:t>y 2017</a:t>
            </a:r>
            <a:endParaRPr lang="id-ID" sz="1800" b="1" dirty="0">
              <a:latin typeface="Cambria" panose="02040503050406030204" pitchFamily="18" charset="0"/>
              <a:ea typeface="SimSun" pitchFamily="2" charset="-122"/>
              <a:cs typeface="Arial" pitchFamily="34" charset="0"/>
            </a:endParaRPr>
          </a:p>
          <a:p>
            <a:pPr marL="402224" indent="-402224" algn="ctr" fontAlgn="auto">
              <a:spcAft>
                <a:spcPts val="0"/>
              </a:spcAft>
              <a:buNone/>
              <a:defRPr/>
            </a:pPr>
            <a:endParaRPr lang="en-US" sz="1800" b="1" dirty="0">
              <a:solidFill>
                <a:prstClr val="black"/>
              </a:solidFill>
              <a:latin typeface="Cambria" panose="02040503050406030204" pitchFamily="18" charset="0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2190746" y="2258033"/>
            <a:ext cx="4083055" cy="1546400"/>
          </a:xfrm>
          <a:prstGeom prst="rect">
            <a:avLst/>
          </a:prstGeom>
        </p:spPr>
        <p:txBody>
          <a:bodyPr lIns="103138" tIns="103138" rIns="103138" bIns="103138" anchor="b" anchorCtr="0">
            <a:noAutofit/>
          </a:bodyPr>
          <a:lstStyle/>
          <a:p>
            <a:r>
              <a:rPr lang="en-US" sz="4000" b="1" dirty="0">
                <a:latin typeface="Helvetica Neue"/>
                <a:cs typeface="Helvetica Neue"/>
              </a:rPr>
              <a:t>Opportunities</a:t>
            </a:r>
            <a:endParaRPr lang="en" sz="4000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680470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71" y="1371600"/>
            <a:ext cx="8908701" cy="3971360"/>
          </a:xfrm>
          <a:prstGeom prst="rect">
            <a:avLst/>
          </a:prstGeom>
          <a:ln>
            <a:solidFill>
              <a:srgbClr val="FFFFFF"/>
            </a:solidFill>
          </a:ln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882093" y="2438400"/>
            <a:ext cx="8255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Cambria" panose="02040503050406030204" pitchFamily="18" charset="0"/>
              </a:rPr>
              <a:t>The state must be present to protect the whole nation and to provide a sense of security to all citizens</a:t>
            </a:r>
          </a:p>
          <a:p>
            <a:r>
              <a:rPr lang="en-US" sz="2000" b="1" spc="-150" dirty="0">
                <a:solidFill>
                  <a:schemeClr val="bg2">
                    <a:lumMod val="50000"/>
                  </a:schemeClr>
                </a:solidFill>
                <a:latin typeface="Bitter"/>
                <a:cs typeface="Bitter"/>
              </a:rPr>
              <a:t>- PRESIDEN JOKO WIDODO -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7650" y="2057400"/>
            <a:ext cx="1320800" cy="762000"/>
          </a:xfrm>
          <a:prstGeom prst="rect">
            <a:avLst/>
          </a:prstGeom>
          <a:noFill/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0" b="1" spc="-150" dirty="0">
                <a:solidFill>
                  <a:srgbClr val="948A54"/>
                </a:solidFill>
                <a:latin typeface="Bitter"/>
                <a:cs typeface="Bitter"/>
              </a:rPr>
              <a:t>“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8" name="Straight Connector 7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330200" y="457200"/>
            <a:ext cx="9080500" cy="914400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33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POLITICAL WILL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7570" y="4481675"/>
            <a:ext cx="87556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9E0000"/>
                </a:solidFill>
                <a:latin typeface="Cambria" panose="02040503050406030204" pitchFamily="18" charset="0"/>
              </a:rPr>
              <a:t>The State attends as the Government continuously records the life events of each individual continuously,  gives everyone legal identity without discrimination,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9E0000"/>
                </a:solidFill>
                <a:latin typeface="Cambria" panose="02040503050406030204" pitchFamily="18" charset="0"/>
              </a:rPr>
              <a:t>and utilizes the data obtained to provide quality and inclusive public services.</a:t>
            </a:r>
            <a:endParaRPr lang="id-ID" sz="2000" i="1" dirty="0">
              <a:solidFill>
                <a:srgbClr val="9E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840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" y="2258537"/>
            <a:ext cx="9906000" cy="260043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103155" tIns="51577" rIns="103155" bIns="51577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75000"/>
              </a:lnSpc>
              <a:spcBef>
                <a:spcPts val="0"/>
              </a:spcBef>
            </a:pPr>
            <a:r>
              <a:rPr lang="en-US" spc="-56" dirty="0">
                <a:solidFill>
                  <a:srgbClr val="000000"/>
                </a:solidFill>
                <a:latin typeface="Helvetica Neue Light"/>
                <a:cs typeface="Helvetica Neue Light"/>
              </a:rPr>
              <a:t>GOI in RPJMN* 2015-2019 included legal identity as one of the main poverty reduction strategies, alongside the provision of health, education, social protection and basic infrastructure. </a:t>
            </a:r>
            <a:r>
              <a:rPr lang="en-US" b="1" spc="-56" dirty="0">
                <a:solidFill>
                  <a:srgbClr val="000000"/>
                </a:solidFill>
                <a:latin typeface="Helvetica Neue"/>
                <a:cs typeface="Helvetica Neue"/>
              </a:rPr>
              <a:t>Taking this national strategy into programs and more importantly into practice is more critical than ever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1926" y="6111334"/>
            <a:ext cx="6451252" cy="365771"/>
          </a:xfrm>
          <a:prstGeom prst="rect">
            <a:avLst/>
          </a:prstGeom>
          <a:noFill/>
        </p:spPr>
        <p:txBody>
          <a:bodyPr wrap="none" lIns="103155" tIns="51577" rIns="103155" bIns="51577" rtlCol="0">
            <a:spAutoFit/>
          </a:bodyPr>
          <a:lstStyle/>
          <a:p>
            <a:r>
              <a:rPr lang="en-US" i="1" dirty="0">
                <a:latin typeface="Helvetica Neue"/>
                <a:cs typeface="Helvetica Neue"/>
              </a:rPr>
              <a:t>*RPJMN: National Medium Term Development Plan (2015-2019)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7" name="Straight Connector 6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330200" y="457200"/>
            <a:ext cx="9080500" cy="914400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33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POLICY FRAMEWORK</a:t>
            </a:r>
          </a:p>
        </p:txBody>
      </p:sp>
    </p:spTree>
    <p:extLst>
      <p:ext uri="{BB962C8B-B14F-4D97-AF65-F5344CB8AC3E}">
        <p14:creationId xmlns:p14="http://schemas.microsoft.com/office/powerpoint/2010/main" val="1192874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4643"/>
            <a:ext cx="8915400" cy="859894"/>
          </a:xfrm>
        </p:spPr>
        <p:txBody>
          <a:bodyPr>
            <a:normAutofit/>
          </a:bodyPr>
          <a:lstStyle/>
          <a:p>
            <a:r>
              <a:rPr lang="en-US" sz="4500" b="1" dirty="0" err="1">
                <a:latin typeface="Helvetica Neue"/>
                <a:cs typeface="Helvetica Neue"/>
              </a:rPr>
              <a:t>GoI</a:t>
            </a:r>
            <a:r>
              <a:rPr lang="en-US" sz="4500" b="1" dirty="0">
                <a:latin typeface="Helvetica Neue"/>
                <a:cs typeface="Helvetica Neue"/>
              </a:rPr>
              <a:t> Target in RPJMN 2015-2019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80484" y="1620269"/>
            <a:ext cx="1990864" cy="627382"/>
          </a:xfrm>
          <a:prstGeom prst="rect">
            <a:avLst/>
          </a:prstGeom>
          <a:noFill/>
        </p:spPr>
        <p:txBody>
          <a:bodyPr wrap="none" lIns="103155" tIns="51577" rIns="103155" bIns="51577" rtlCol="0">
            <a:spAutoFit/>
          </a:bodyPr>
          <a:lstStyle/>
          <a:p>
            <a:r>
              <a:rPr lang="en-US" b="1" dirty="0">
                <a:latin typeface="Helvetica Neue"/>
                <a:cs typeface="Helvetica Neue"/>
              </a:rPr>
              <a:t>NOW WE ARE AT</a:t>
            </a:r>
          </a:p>
          <a:p>
            <a:r>
              <a:rPr lang="en-US" dirty="0">
                <a:latin typeface="Helvetica Neue"/>
                <a:cs typeface="Helvetica Neue"/>
              </a:rPr>
              <a:t>(</a:t>
            </a:r>
            <a:r>
              <a:rPr lang="en-US" dirty="0" err="1">
                <a:latin typeface="Helvetica Neue"/>
                <a:cs typeface="Helvetica Neue"/>
              </a:rPr>
              <a:t>Susenas</a:t>
            </a:r>
            <a:r>
              <a:rPr lang="en-US" dirty="0">
                <a:latin typeface="Helvetica Neue"/>
                <a:cs typeface="Helvetica Neue"/>
              </a:rPr>
              <a:t> 2016)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406" y="1620264"/>
            <a:ext cx="1052668" cy="365771"/>
          </a:xfrm>
          <a:prstGeom prst="rect">
            <a:avLst/>
          </a:prstGeom>
          <a:noFill/>
        </p:spPr>
        <p:txBody>
          <a:bodyPr wrap="none" lIns="103155" tIns="51577" rIns="103155" bIns="51577" rtlCol="0">
            <a:spAutoFit/>
          </a:bodyPr>
          <a:lstStyle/>
          <a:p>
            <a:r>
              <a:rPr lang="en-US" b="1" dirty="0">
                <a:latin typeface="Helvetica Neue"/>
                <a:cs typeface="Helvetica Neue"/>
              </a:rPr>
              <a:t>BY 2019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404" y="2425254"/>
            <a:ext cx="2603491" cy="9967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3155" tIns="51577" rIns="103155" bIns="51577" rtlCol="0">
            <a:spAutoFit/>
          </a:bodyPr>
          <a:lstStyle/>
          <a:p>
            <a:r>
              <a:rPr lang="en-US" sz="2400" b="1" dirty="0">
                <a:latin typeface="Helvetica Neue"/>
                <a:cs typeface="Helvetica Neue"/>
              </a:rPr>
              <a:t>85%</a:t>
            </a:r>
          </a:p>
          <a:p>
            <a:r>
              <a:rPr lang="en-US" dirty="0">
                <a:latin typeface="Helvetica Neue"/>
                <a:cs typeface="Helvetica Neue"/>
              </a:rPr>
              <a:t>0-17 years old have </a:t>
            </a:r>
          </a:p>
          <a:p>
            <a:r>
              <a:rPr lang="en-US" dirty="0">
                <a:latin typeface="Helvetica Neue"/>
                <a:cs typeface="Helvetica Neue"/>
              </a:rPr>
              <a:t>birth certificates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1405" y="4021446"/>
            <a:ext cx="2603491" cy="1258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3155" tIns="51577" rIns="103155" bIns="51577" rtlCol="0">
            <a:spAutoFit/>
          </a:bodyPr>
          <a:lstStyle/>
          <a:p>
            <a:r>
              <a:rPr lang="en-US" sz="2400" b="1" dirty="0">
                <a:latin typeface="Helvetica Neue"/>
                <a:cs typeface="Helvetica Neue"/>
              </a:rPr>
              <a:t>77%</a:t>
            </a:r>
          </a:p>
          <a:p>
            <a:r>
              <a:rPr lang="en-US" dirty="0">
                <a:latin typeface="Helvetica Neue"/>
                <a:cs typeface="Helvetica Neue"/>
              </a:rPr>
              <a:t>0-17 years old</a:t>
            </a:r>
          </a:p>
          <a:p>
            <a:r>
              <a:rPr lang="en-US" dirty="0">
                <a:latin typeface="Helvetica Neue"/>
                <a:cs typeface="Helvetica Neue"/>
              </a:rPr>
              <a:t>in the poorest 40% </a:t>
            </a:r>
          </a:p>
          <a:p>
            <a:r>
              <a:rPr lang="en-US" dirty="0">
                <a:latin typeface="Helvetica Neue"/>
                <a:cs typeface="Helvetica Neue"/>
              </a:rPr>
              <a:t>have birth certificates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80480" y="2425254"/>
            <a:ext cx="2603491" cy="9967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3155" tIns="51577" rIns="103155" bIns="51577" rtlCol="0">
            <a:spAutoFit/>
          </a:bodyPr>
          <a:lstStyle/>
          <a:p>
            <a:r>
              <a:rPr lang="en-US" sz="2400" b="1" dirty="0">
                <a:latin typeface="Helvetica Neue"/>
                <a:cs typeface="Helvetica Neue"/>
              </a:rPr>
              <a:t>66%</a:t>
            </a:r>
          </a:p>
          <a:p>
            <a:r>
              <a:rPr lang="en-US" dirty="0">
                <a:latin typeface="Helvetica Neue"/>
                <a:cs typeface="Helvetica Neue"/>
              </a:rPr>
              <a:t>0-17 years old have </a:t>
            </a:r>
          </a:p>
          <a:p>
            <a:r>
              <a:rPr lang="en-US" dirty="0">
                <a:latin typeface="Helvetica Neue"/>
                <a:cs typeface="Helvetica Neue"/>
              </a:rPr>
              <a:t>birth certificates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80483" y="4055265"/>
            <a:ext cx="2603493" cy="1258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3155" tIns="51577" rIns="103155" bIns="51577" rtlCol="0">
            <a:spAutoFit/>
          </a:bodyPr>
          <a:lstStyle/>
          <a:p>
            <a:r>
              <a:rPr lang="en-US" sz="2400" b="1" dirty="0">
                <a:latin typeface="Helvetica Neue"/>
                <a:cs typeface="Helvetica Neue"/>
              </a:rPr>
              <a:t>61%</a:t>
            </a:r>
          </a:p>
          <a:p>
            <a:r>
              <a:rPr lang="en-US" dirty="0">
                <a:latin typeface="Helvetica Neue"/>
                <a:cs typeface="Helvetica Neue"/>
              </a:rPr>
              <a:t>0-17 years old</a:t>
            </a:r>
          </a:p>
          <a:p>
            <a:r>
              <a:rPr lang="en-US" dirty="0">
                <a:latin typeface="Helvetica Neue"/>
                <a:cs typeface="Helvetica Neue"/>
              </a:rPr>
              <a:t>in the poorest 40% </a:t>
            </a:r>
          </a:p>
          <a:p>
            <a:r>
              <a:rPr lang="en-US" dirty="0">
                <a:latin typeface="Helvetica Neue"/>
                <a:cs typeface="Helvetica Neue"/>
              </a:rPr>
              <a:t>have birth certificates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09366" y="2818187"/>
            <a:ext cx="2534086" cy="14122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3155" tIns="51577" rIns="103155" bIns="51577" rtlCol="0">
            <a:spAutoFit/>
          </a:bodyPr>
          <a:lstStyle/>
          <a:p>
            <a:r>
              <a:rPr lang="en-US" dirty="0">
                <a:latin typeface="Helvetica Neue"/>
                <a:cs typeface="Helvetica Neue"/>
              </a:rPr>
              <a:t>IN 4 YEARS WE NEED TO REACH</a:t>
            </a:r>
          </a:p>
          <a:p>
            <a:r>
              <a:rPr lang="en-US" dirty="0">
                <a:latin typeface="Helvetica Neue"/>
                <a:cs typeface="Helvetica Neue"/>
              </a:rPr>
              <a:t>19% *INCREASE (over all) &amp; 27%* INCREASE (for the poorest)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6237112" y="3531664"/>
            <a:ext cx="972255" cy="48978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spcCol="0"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>
            <a:off x="5783971" y="2923611"/>
            <a:ext cx="438071" cy="210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83975" y="4572511"/>
            <a:ext cx="4380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222042" y="2944675"/>
            <a:ext cx="15070" cy="16278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674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051682" y="1442751"/>
            <a:ext cx="1977890" cy="822960"/>
          </a:xfrm>
          <a:prstGeom prst="roundRect">
            <a:avLst/>
          </a:prstGeom>
          <a:solidFill>
            <a:srgbClr val="FF800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algn="ctr"/>
            <a:r>
              <a:rPr lang="en-US" b="1" spc="-105" dirty="0">
                <a:latin typeface="Helvetica"/>
                <a:cs typeface="Helvetica"/>
              </a:rPr>
              <a:t>MAIN LAW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51682" y="2495321"/>
            <a:ext cx="1977890" cy="1806564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r>
              <a:rPr lang="en-US" spc="-105" dirty="0">
                <a:latin typeface="Helvetica"/>
                <a:cs typeface="Helvetica"/>
              </a:rPr>
              <a:t>Law No. 23 of 2006 and Law No. 24 of 2013 on Population Administration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300941" y="1463554"/>
            <a:ext cx="2285179" cy="822960"/>
          </a:xfrm>
          <a:prstGeom prst="roundRect">
            <a:avLst/>
          </a:prstGeom>
          <a:solidFill>
            <a:srgbClr val="FF800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algn="ctr"/>
            <a:r>
              <a:rPr lang="en-US" b="1" spc="-105" dirty="0">
                <a:latin typeface="Helvetica"/>
                <a:cs typeface="Helvetica"/>
              </a:rPr>
              <a:t>SUPPORTING LAWS</a:t>
            </a:r>
          </a:p>
          <a:p>
            <a:pPr algn="ctr"/>
            <a:endParaRPr lang="en-US" b="1" spc="-105" dirty="0">
              <a:latin typeface="Helvetica"/>
              <a:cs typeface="Helvetica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300941" y="2447966"/>
            <a:ext cx="2442419" cy="2396677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marL="299333" indent="-299333">
              <a:buFont typeface="Arial"/>
              <a:buChar char="•"/>
            </a:pPr>
            <a:r>
              <a:rPr lang="en-US" sz="1800" spc="-105" dirty="0">
                <a:latin typeface="Helvetica"/>
                <a:cs typeface="Helvetica"/>
              </a:rPr>
              <a:t>Law  on Public Service</a:t>
            </a:r>
          </a:p>
          <a:p>
            <a:pPr marL="299333" indent="-299333">
              <a:buFont typeface="Arial"/>
              <a:buChar char="•"/>
            </a:pPr>
            <a:r>
              <a:rPr lang="en-US" sz="1800" spc="-105" dirty="0">
                <a:latin typeface="Helvetica"/>
                <a:cs typeface="Helvetica"/>
              </a:rPr>
              <a:t>Law on Legal Aid</a:t>
            </a:r>
          </a:p>
          <a:p>
            <a:pPr marL="299333" indent="-299333">
              <a:buFont typeface="Arial"/>
              <a:buChar char="•"/>
            </a:pPr>
            <a:r>
              <a:rPr lang="en-US" sz="1800" spc="-105" dirty="0">
                <a:latin typeface="Helvetica"/>
                <a:cs typeface="Helvetica"/>
              </a:rPr>
              <a:t>Law on Local Government</a:t>
            </a:r>
          </a:p>
          <a:p>
            <a:pPr marL="299333" indent="-299333">
              <a:buFont typeface="Arial"/>
              <a:buChar char="•"/>
            </a:pPr>
            <a:r>
              <a:rPr lang="en-US" sz="1800" spc="-105" dirty="0">
                <a:latin typeface="Helvetica"/>
                <a:cs typeface="Helvetica"/>
              </a:rPr>
              <a:t>Law on Village</a:t>
            </a:r>
          </a:p>
          <a:p>
            <a:pPr marL="299333" indent="-299333">
              <a:buFont typeface="Arial"/>
              <a:buChar char="•"/>
            </a:pPr>
            <a:r>
              <a:rPr lang="en-US" sz="1800" spc="-105" dirty="0">
                <a:latin typeface="Helvetica"/>
                <a:cs typeface="Helvetica"/>
              </a:rPr>
              <a:t>Law on Disability Rights</a:t>
            </a:r>
          </a:p>
          <a:p>
            <a:pPr marL="299333" indent="-299333">
              <a:buFont typeface="Arial"/>
              <a:buChar char="•"/>
            </a:pPr>
            <a:endParaRPr lang="en-US" sz="1800" spc="-105" dirty="0">
              <a:latin typeface="Helvetica"/>
              <a:cs typeface="Helvetica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033316" y="1463554"/>
            <a:ext cx="2741381" cy="822960"/>
          </a:xfrm>
          <a:prstGeom prst="roundRect">
            <a:avLst/>
          </a:prstGeom>
          <a:solidFill>
            <a:srgbClr val="FF800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algn="ctr"/>
            <a:r>
              <a:rPr lang="en-US" sz="1600" b="1" spc="-105" dirty="0">
                <a:latin typeface="Helvetica"/>
                <a:cs typeface="Helvetica"/>
              </a:rPr>
              <a:t>IMPLEMENTING REGULATIONS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033315" y="2447964"/>
            <a:ext cx="2741381" cy="3874008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marL="193416" indent="-193416"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solidFill>
                  <a:schemeClr val="bg1"/>
                </a:solidFill>
                <a:latin typeface="Helvetica"/>
                <a:cs typeface="Helvetica"/>
              </a:rPr>
              <a:t>Regulation to waive marriage certificate for BC</a:t>
            </a:r>
          </a:p>
          <a:p>
            <a:pPr marL="193416" indent="-193416"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solidFill>
                  <a:schemeClr val="bg1"/>
                </a:solidFill>
                <a:latin typeface="Helvetica"/>
                <a:cs typeface="Helvetica"/>
              </a:rPr>
              <a:t>Regulation to waive fee during integrated mobile services</a:t>
            </a:r>
          </a:p>
          <a:p>
            <a:pPr marL="193416" indent="-193416"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solidFill>
                  <a:schemeClr val="bg1"/>
                </a:solidFill>
                <a:latin typeface="Helvetica"/>
                <a:cs typeface="Helvetica"/>
              </a:rPr>
              <a:t>SOP on integrated mobile service</a:t>
            </a:r>
          </a:p>
          <a:p>
            <a:pPr marL="193416" indent="-193416"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solidFill>
                  <a:schemeClr val="bg1"/>
                </a:solidFill>
                <a:latin typeface="Helvetica"/>
                <a:cs typeface="Helvetica"/>
              </a:rPr>
              <a:t>Decree on acceleration of birth &amp; death registration, ID card</a:t>
            </a:r>
          </a:p>
          <a:p>
            <a:pPr marL="193416" indent="-193416"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solidFill>
                  <a:schemeClr val="bg1"/>
                </a:solidFill>
                <a:latin typeface="Helvetica"/>
                <a:cs typeface="Helvetica"/>
              </a:rPr>
              <a:t>Various local bylaws</a:t>
            </a:r>
          </a:p>
          <a:p>
            <a:pPr marL="193416" indent="-193416"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solidFill>
                  <a:schemeClr val="bg1"/>
                </a:solidFill>
                <a:latin typeface="Helvetica"/>
                <a:cs typeface="Helvetica"/>
              </a:rPr>
              <a:t>Draft SOPs on 25 civil registration events and 9 population registration events</a:t>
            </a:r>
            <a:endParaRPr lang="en-US" sz="1600" b="1" i="1" dirty="0">
              <a:solidFill>
                <a:schemeClr val="bg1"/>
              </a:solidFill>
            </a:endParaRPr>
          </a:p>
          <a:p>
            <a:endParaRPr lang="en-US" sz="1100" spc="-105" dirty="0">
              <a:latin typeface="Helvetica"/>
              <a:cs typeface="Helvetica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10" name="Straight Connector 9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2"/>
          <p:cNvSpPr txBox="1">
            <a:spLocks/>
          </p:cNvSpPr>
          <p:nvPr/>
        </p:nvSpPr>
        <p:spPr bwMode="auto">
          <a:xfrm>
            <a:off x="330200" y="457200"/>
            <a:ext cx="9080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374" tIns="40186" rIns="80374" bIns="40186" numCol="1" anchor="ctr" anchorCtr="0" compatLnSpc="1">
            <a:prstTxWarp prst="textNoShape">
              <a:avLst/>
            </a:prstTxWarp>
            <a:noAutofit/>
          </a:bodyPr>
          <a:lstStyle>
            <a:lvl1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2pPr>
            <a:lvl3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3pPr>
            <a:lvl4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4pPr>
            <a:lvl5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5pPr>
            <a:lvl6pPr marL="53631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6pPr>
            <a:lvl7pPr marL="1072626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7pPr>
            <a:lvl8pPr marL="1608938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8pPr>
            <a:lvl9pPr marL="214525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r"/>
            <a:r>
              <a:rPr lang="en-US" sz="33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EXISTING LEGAL FRAMEWORK</a:t>
            </a:r>
          </a:p>
        </p:txBody>
      </p:sp>
    </p:spTree>
    <p:extLst>
      <p:ext uri="{BB962C8B-B14F-4D97-AF65-F5344CB8AC3E}">
        <p14:creationId xmlns:p14="http://schemas.microsoft.com/office/powerpoint/2010/main" val="641148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356827" y="1267886"/>
            <a:ext cx="2822176" cy="1071592"/>
          </a:xfrm>
          <a:prstGeom prst="roundRect">
            <a:avLst/>
          </a:prstGeom>
          <a:solidFill>
            <a:srgbClr val="FF800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algn="ctr"/>
            <a:r>
              <a:rPr lang="en-US" b="1" spc="-105" dirty="0">
                <a:latin typeface="Helvetica"/>
                <a:cs typeface="Helvetica"/>
              </a:rPr>
              <a:t>VITAL STATISTICS </a:t>
            </a:r>
          </a:p>
          <a:p>
            <a:pPr algn="ctr"/>
            <a:r>
              <a:rPr lang="en-US" b="1" spc="-105" dirty="0">
                <a:latin typeface="Helvetica"/>
                <a:cs typeface="Helvetica"/>
              </a:rPr>
              <a:t>COLLECTION, SHARING, AND USE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66889" y="2495319"/>
            <a:ext cx="2836334" cy="3621701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endParaRPr lang="en-US" sz="1400" b="1" i="1" dirty="0"/>
          </a:p>
          <a:p>
            <a:pPr marL="224851" indent="-224851">
              <a:buFontTx/>
              <a:buAutoNum type="arabicPeriod"/>
            </a:pPr>
            <a:r>
              <a:rPr lang="en-US" sz="1400" dirty="0">
                <a:latin typeface="Helvetica"/>
                <a:cs typeface="Helvetica"/>
              </a:rPr>
              <a:t>Joint decree on Death Registration and COD recording between Ministry of Health and </a:t>
            </a:r>
            <a:r>
              <a:rPr lang="en-US" sz="1400" dirty="0" err="1">
                <a:latin typeface="Helvetica"/>
                <a:cs typeface="Helvetica"/>
              </a:rPr>
              <a:t>MoHA</a:t>
            </a:r>
            <a:r>
              <a:rPr lang="en-US" sz="1400" dirty="0">
                <a:latin typeface="Helvetica"/>
                <a:cs typeface="Helvetica"/>
              </a:rPr>
              <a:t> </a:t>
            </a:r>
          </a:p>
          <a:p>
            <a:pPr marL="224851" indent="-224851">
              <a:buFontTx/>
              <a:buAutoNum type="arabicPeriod"/>
            </a:pPr>
            <a:r>
              <a:rPr lang="en-US" sz="1400" dirty="0">
                <a:latin typeface="Helvetica"/>
                <a:cs typeface="Helvetica"/>
              </a:rPr>
              <a:t>Ministerial decree on Primary Health Care Information System</a:t>
            </a:r>
          </a:p>
          <a:p>
            <a:pPr marL="224851" indent="-224851">
              <a:buFontTx/>
              <a:buAutoNum type="arabicPeriod"/>
            </a:pPr>
            <a:r>
              <a:rPr lang="en-US" sz="1400" dirty="0">
                <a:latin typeface="Helvetica"/>
                <a:cs typeface="Helvetica"/>
              </a:rPr>
              <a:t>Government Regulation on National Health System </a:t>
            </a:r>
          </a:p>
          <a:p>
            <a:pPr marL="224851" indent="-224851">
              <a:buFontTx/>
              <a:buAutoNum type="arabicPeriod"/>
            </a:pPr>
            <a:r>
              <a:rPr lang="en-US" sz="1400" dirty="0">
                <a:latin typeface="Helvetica"/>
                <a:cs typeface="Helvetica"/>
              </a:rPr>
              <a:t>Joint decree between </a:t>
            </a:r>
            <a:r>
              <a:rPr lang="en-US" sz="1400" dirty="0" err="1">
                <a:latin typeface="Helvetica"/>
                <a:cs typeface="Helvetica"/>
              </a:rPr>
              <a:t>MoHA</a:t>
            </a:r>
            <a:r>
              <a:rPr lang="en-US" sz="1400" dirty="0">
                <a:latin typeface="Helvetica"/>
                <a:cs typeface="Helvetica"/>
              </a:rPr>
              <a:t> and Ministry of Education on Unique ID Number utilization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31196" y="1293153"/>
            <a:ext cx="2620564" cy="1092396"/>
          </a:xfrm>
          <a:prstGeom prst="roundRect">
            <a:avLst/>
          </a:prstGeom>
          <a:solidFill>
            <a:srgbClr val="FF800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algn="ctr"/>
            <a:r>
              <a:rPr lang="en-US" b="1" spc="-105" dirty="0">
                <a:latin typeface="Helvetica"/>
                <a:cs typeface="Helvetica"/>
              </a:rPr>
              <a:t>IDENTITY MANAGEMENT SYSTEM</a:t>
            </a:r>
          </a:p>
          <a:p>
            <a:pPr algn="ctr"/>
            <a:endParaRPr lang="en-US" b="1" spc="-105" dirty="0">
              <a:latin typeface="Helvetica"/>
              <a:cs typeface="Helvetica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767239" y="2495320"/>
            <a:ext cx="2584520" cy="1672961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marL="299333" indent="-299333">
              <a:buFont typeface="Arial"/>
              <a:buChar char="•"/>
            </a:pPr>
            <a:r>
              <a:rPr lang="en-US" sz="1400" dirty="0">
                <a:latin typeface="Helvetica"/>
                <a:cs typeface="Helvetica"/>
              </a:rPr>
              <a:t>Ministerial decree on Manual, Review, Development and Management Process of SIAK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933143" y="1267887"/>
            <a:ext cx="2579213" cy="1018628"/>
          </a:xfrm>
          <a:prstGeom prst="roundRect">
            <a:avLst/>
          </a:prstGeom>
          <a:solidFill>
            <a:srgbClr val="FF800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algn="ctr"/>
            <a:r>
              <a:rPr lang="en-US" b="1" spc="-105" dirty="0">
                <a:latin typeface="Helvetica"/>
                <a:cs typeface="Helvetica"/>
              </a:rPr>
              <a:t>COLLABORATION AND COORDINATION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928556" y="2447965"/>
            <a:ext cx="2638777" cy="2581235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5787" tIns="47893" rIns="95787" bIns="47893"/>
          <a:lstStyle/>
          <a:p>
            <a:pPr marL="173038" indent="-173038">
              <a:buAutoNum type="arabicPeriod"/>
            </a:pPr>
            <a:r>
              <a:rPr lang="en-US" sz="1400" dirty="0">
                <a:latin typeface="Helvetica"/>
                <a:cs typeface="Helvetica"/>
              </a:rPr>
              <a:t>Joint regulation on Integrated Mobile Services between Supreme Court, </a:t>
            </a:r>
            <a:r>
              <a:rPr lang="en-US" sz="1400" dirty="0" err="1">
                <a:latin typeface="Helvetica"/>
                <a:cs typeface="Helvetica"/>
              </a:rPr>
              <a:t>MoHA</a:t>
            </a:r>
            <a:r>
              <a:rPr lang="en-US" sz="1400" dirty="0">
                <a:latin typeface="Helvetica"/>
                <a:cs typeface="Helvetica"/>
              </a:rPr>
              <a:t>, and Ministry of Religious Affairs</a:t>
            </a:r>
          </a:p>
          <a:p>
            <a:pPr marL="173038" indent="-173038">
              <a:buAutoNum type="arabicPeriod"/>
            </a:pPr>
            <a:r>
              <a:rPr lang="en-US" sz="1400" dirty="0">
                <a:latin typeface="Helvetica"/>
                <a:cs typeface="Helvetica"/>
              </a:rPr>
              <a:t> Draft of Presidential Decree on National Strategies on CRVS 2017-2024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10" name="Straight Connector 9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2"/>
          <p:cNvSpPr txBox="1">
            <a:spLocks/>
          </p:cNvSpPr>
          <p:nvPr/>
        </p:nvSpPr>
        <p:spPr bwMode="auto">
          <a:xfrm>
            <a:off x="330200" y="457200"/>
            <a:ext cx="9080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374" tIns="40186" rIns="80374" bIns="40186" numCol="1" anchor="ctr" anchorCtr="0" compatLnSpc="1">
            <a:prstTxWarp prst="textNoShape">
              <a:avLst/>
            </a:prstTxWarp>
            <a:noAutofit/>
          </a:bodyPr>
          <a:lstStyle>
            <a:lvl1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2pPr>
            <a:lvl3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3pPr>
            <a:lvl4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4pPr>
            <a:lvl5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5pPr>
            <a:lvl6pPr marL="53631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6pPr>
            <a:lvl7pPr marL="1072626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7pPr>
            <a:lvl8pPr marL="1608938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8pPr>
            <a:lvl9pPr marL="214525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r"/>
            <a:r>
              <a:rPr lang="en-US" sz="33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EXISTING LEGAL FRAMEWORK</a:t>
            </a:r>
          </a:p>
        </p:txBody>
      </p:sp>
    </p:spTree>
    <p:extLst>
      <p:ext uri="{BB962C8B-B14F-4D97-AF65-F5344CB8AC3E}">
        <p14:creationId xmlns:p14="http://schemas.microsoft.com/office/powerpoint/2010/main" val="2387189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60281" y="1440938"/>
            <a:ext cx="9621158" cy="535049"/>
          </a:xfrm>
          <a:prstGeom prst="rect">
            <a:avLst/>
          </a:prstGeom>
          <a:noFill/>
        </p:spPr>
        <p:txBody>
          <a:bodyPr wrap="none" lIns="103155" tIns="51577" rIns="103155" bIns="51577" rtlCol="0">
            <a:spAutoFit/>
          </a:bodyPr>
          <a:lstStyle/>
          <a:p>
            <a:r>
              <a:rPr lang="en-US" sz="2800" b="1" dirty="0"/>
              <a:t>Law 24/2013 on Revision of the Population Administration Law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5002" y="3105019"/>
            <a:ext cx="2073076" cy="1165468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spcCol="0" rtlCol="0" anchor="ctr"/>
          <a:lstStyle/>
          <a:p>
            <a:pPr algn="ctr"/>
            <a:r>
              <a:rPr lang="en-US" dirty="0"/>
              <a:t>Legal identity documents now free of charge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63640" y="3105019"/>
            <a:ext cx="2129613" cy="1165468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spcCol="0" rtlCol="0" anchor="ctr"/>
          <a:lstStyle/>
          <a:p>
            <a:pPr algn="ctr"/>
            <a:r>
              <a:rPr lang="en-US" dirty="0"/>
              <a:t>The government is obligated to do outreaching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651776" y="3105019"/>
            <a:ext cx="2601072" cy="1165468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spcCol="0" rtlCol="0" anchor="ctr"/>
          <a:lstStyle/>
          <a:p>
            <a:pPr algn="ctr"/>
            <a:r>
              <a:rPr lang="en-US" dirty="0"/>
              <a:t>Centralized planning and budgeting but localized service delivery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5002" y="4835825"/>
            <a:ext cx="2073076" cy="161774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spcCol="0" rtlCol="0" anchor="ctr"/>
          <a:lstStyle/>
          <a:p>
            <a:pPr algn="ctr"/>
            <a:r>
              <a:rPr lang="en-US" sz="1800" dirty="0"/>
              <a:t>Make sure local government does not apply fines, unsolicited collection of fees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63640" y="4835825"/>
            <a:ext cx="2129613" cy="161774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spcCol="0" rtlCol="0" anchor="ctr"/>
          <a:lstStyle/>
          <a:p>
            <a:pPr algn="ctr"/>
            <a:r>
              <a:rPr lang="en-US" sz="1800" dirty="0"/>
              <a:t>Proper allocation of resources for more mobile and integrated services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935073" y="4835825"/>
            <a:ext cx="2261537" cy="161774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spcCol="0" rtlCol="0" anchor="ctr"/>
          <a:lstStyle/>
          <a:p>
            <a:pPr algn="ctr"/>
            <a:r>
              <a:rPr lang="en-US" sz="1800" dirty="0"/>
              <a:t>Coordination on demand-based proposal for funding and adequate allocation of budget</a:t>
            </a:r>
          </a:p>
        </p:txBody>
      </p:sp>
      <p:cxnSp>
        <p:nvCxnSpPr>
          <p:cNvPr id="18" name="Straight Arrow Connector 17"/>
          <p:cNvCxnSpPr>
            <a:stCxn id="8" idx="2"/>
            <a:endCxn id="9" idx="0"/>
          </p:cNvCxnSpPr>
          <p:nvPr/>
        </p:nvCxnSpPr>
        <p:spPr>
          <a:xfrm flipH="1">
            <a:off x="1771540" y="1975987"/>
            <a:ext cx="3299320" cy="1129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2"/>
            <a:endCxn id="10" idx="0"/>
          </p:cNvCxnSpPr>
          <p:nvPr/>
        </p:nvCxnSpPr>
        <p:spPr>
          <a:xfrm flipH="1">
            <a:off x="4728447" y="1975987"/>
            <a:ext cx="342413" cy="1129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9" idx="2"/>
            <a:endCxn id="12" idx="0"/>
          </p:cNvCxnSpPr>
          <p:nvPr/>
        </p:nvCxnSpPr>
        <p:spPr>
          <a:xfrm>
            <a:off x="1771538" y="4270486"/>
            <a:ext cx="0" cy="56534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728444" y="4270489"/>
            <a:ext cx="0" cy="56534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952308" y="4270485"/>
            <a:ext cx="0" cy="56534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2"/>
            <a:endCxn id="11" idx="0"/>
          </p:cNvCxnSpPr>
          <p:nvPr/>
        </p:nvCxnSpPr>
        <p:spPr>
          <a:xfrm>
            <a:off x="5070860" y="1975987"/>
            <a:ext cx="2881452" cy="1129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17" name="Straight Connector 16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itle 2"/>
          <p:cNvSpPr txBox="1">
            <a:spLocks/>
          </p:cNvSpPr>
          <p:nvPr/>
        </p:nvSpPr>
        <p:spPr bwMode="auto">
          <a:xfrm>
            <a:off x="330200" y="457200"/>
            <a:ext cx="9080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374" tIns="40186" rIns="80374" bIns="40186" numCol="1" anchor="ctr" anchorCtr="0" compatLnSpc="1">
            <a:prstTxWarp prst="textNoShape">
              <a:avLst/>
            </a:prstTxWarp>
            <a:noAutofit/>
          </a:bodyPr>
          <a:lstStyle>
            <a:lvl1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2pPr>
            <a:lvl3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3pPr>
            <a:lvl4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4pPr>
            <a:lvl5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5pPr>
            <a:lvl6pPr marL="53631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6pPr>
            <a:lvl7pPr marL="1072626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7pPr>
            <a:lvl8pPr marL="1608938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8pPr>
            <a:lvl9pPr marL="214525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r"/>
            <a:r>
              <a:rPr lang="en-US" sz="33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PARADIGM SHIFT IN THE NEW LAW</a:t>
            </a:r>
          </a:p>
        </p:txBody>
      </p:sp>
    </p:spTree>
    <p:extLst>
      <p:ext uri="{BB962C8B-B14F-4D97-AF65-F5344CB8AC3E}">
        <p14:creationId xmlns:p14="http://schemas.microsoft.com/office/powerpoint/2010/main" val="642287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667366" y="2666403"/>
            <a:ext cx="2595220" cy="2963540"/>
          </a:xfrm>
          <a:prstGeom prst="rect">
            <a:avLst/>
          </a:prstGeom>
          <a:noFill/>
          <a:ln w="6350" cmpd="sng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ALL CITIZENS AND POPULATION HAVE COMPLETE AND RELEVANT LEGAL IDENTITY DOCUMENTS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69100" y="2666403"/>
            <a:ext cx="2595220" cy="2963540"/>
          </a:xfrm>
          <a:prstGeom prst="rect">
            <a:avLst/>
          </a:prstGeom>
          <a:noFill/>
          <a:ln w="6350" cmpd="sng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AVAILABILITY OF QUALITY, ACCURATE, RELEVANT, AND COMPREHENSIVE VITAL STATISTICS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77850" y="2666403"/>
            <a:ext cx="2595220" cy="2963540"/>
          </a:xfrm>
          <a:prstGeom prst="rect">
            <a:avLst/>
          </a:prstGeom>
          <a:noFill/>
          <a:ln w="6350" cmpd="sng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CONTINOUS, UNIVERSAL, AND INCLUSIVE CIVIL AND POPULATION REGISTRATION</a:t>
            </a: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330200" y="457200"/>
            <a:ext cx="9080500" cy="914400"/>
          </a:xfrm>
          <a:ln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28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NATIONAL STRATEGIES ON CRVS [DRAFT]: </a:t>
            </a:r>
            <a:br>
              <a:rPr lang="en-US" sz="28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</a:br>
            <a:r>
              <a:rPr lang="en-US" sz="28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MAIN OBJECTIVES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9657379" y="228600"/>
            <a:ext cx="1" cy="1219200"/>
          </a:xfrm>
          <a:prstGeom prst="line">
            <a:avLst/>
          </a:prstGeom>
          <a:ln w="57150" cmpd="sng">
            <a:solidFill>
              <a:srgbClr val="948A5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950757" y="238169"/>
            <a:ext cx="1732577" cy="0"/>
          </a:xfrm>
          <a:prstGeom prst="line">
            <a:avLst/>
          </a:prstGeom>
          <a:ln w="57150" cmpd="sng">
            <a:solidFill>
              <a:srgbClr val="948A5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03356" y="2389404"/>
            <a:ext cx="378630" cy="553998"/>
          </a:xfrm>
          <a:prstGeom prst="rect">
            <a:avLst/>
          </a:prstGeom>
          <a:solidFill>
            <a:schemeClr val="bg1"/>
          </a:solidFill>
          <a:ln w="6350" cmpd="sng">
            <a:noFill/>
          </a:ln>
        </p:spPr>
        <p:txBody>
          <a:bodyPr wrap="none" rtlCol="0">
            <a:spAutoFit/>
          </a:bodyPr>
          <a:lstStyle/>
          <a:p>
            <a:r>
              <a:rPr lang="en-US" sz="3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51000" y="2389404"/>
            <a:ext cx="378630" cy="553998"/>
          </a:xfrm>
          <a:prstGeom prst="rect">
            <a:avLst/>
          </a:prstGeom>
          <a:solidFill>
            <a:schemeClr val="bg1"/>
          </a:solidFill>
          <a:ln w="6350" cmpd="sng">
            <a:noFill/>
          </a:ln>
        </p:spPr>
        <p:txBody>
          <a:bodyPr wrap="none" rtlCol="0">
            <a:spAutoFit/>
          </a:bodyPr>
          <a:lstStyle/>
          <a:p>
            <a:r>
              <a:rPr lang="en-US" sz="3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52677" y="2389404"/>
            <a:ext cx="378630" cy="553998"/>
          </a:xfrm>
          <a:prstGeom prst="rect">
            <a:avLst/>
          </a:prstGeom>
          <a:solidFill>
            <a:schemeClr val="bg1"/>
          </a:solidFill>
          <a:ln w="6350" cmpd="sng">
            <a:noFill/>
          </a:ln>
        </p:spPr>
        <p:txBody>
          <a:bodyPr wrap="none" rtlCol="0">
            <a:spAutoFit/>
          </a:bodyPr>
          <a:lstStyle/>
          <a:p>
            <a:r>
              <a:rPr lang="en-US" sz="3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90705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" y="84670"/>
            <a:ext cx="9484078" cy="795875"/>
          </a:xfrm>
          <a:prstGeom prst="rect">
            <a:avLst/>
          </a:prstGeom>
          <a:solidFill>
            <a:srgbClr val="FFFFFF"/>
          </a:solidFill>
        </p:spPr>
        <p:txBody>
          <a:bodyPr vert="horz" lIns="103155" tIns="51577" rIns="103155" bIns="51577" rtlCol="0" anchor="ctr" anchorCtr="1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0"/>
              </a:spcBef>
            </a:pPr>
            <a:endParaRPr lang="en-US" sz="3300" b="1" spc="-90" dirty="0">
              <a:solidFill>
                <a:schemeClr val="tx1"/>
              </a:solidFill>
              <a:latin typeface="Helvetica Neue"/>
              <a:cs typeface="Helvetica Neu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51667" y="3425486"/>
            <a:ext cx="208325" cy="365771"/>
          </a:xfrm>
          <a:prstGeom prst="rect">
            <a:avLst/>
          </a:prstGeom>
          <a:noFill/>
        </p:spPr>
        <p:txBody>
          <a:bodyPr wrap="none" lIns="103155" tIns="51577" rIns="103155" bIns="51577" rtlCol="0">
            <a:spAutoFit/>
          </a:bodyPr>
          <a:lstStyle/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189160" y="1512480"/>
            <a:ext cx="8294920" cy="5141176"/>
            <a:chOff x="1702889" y="1289829"/>
            <a:chExt cx="6580649" cy="5141176"/>
          </a:xfrm>
          <a:noFill/>
        </p:grpSpPr>
        <p:sp>
          <p:nvSpPr>
            <p:cNvPr id="8" name="Rectangle 7"/>
            <p:cNvSpPr/>
            <p:nvPr/>
          </p:nvSpPr>
          <p:spPr>
            <a:xfrm>
              <a:off x="1702889" y="1289829"/>
              <a:ext cx="6580649" cy="745904"/>
            </a:xfrm>
            <a:prstGeom prst="rect">
              <a:avLst/>
            </a:prstGeom>
            <a:grpFill/>
            <a:ln w="38100" cmpd="sng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spc="-113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tter"/>
                  <a:cs typeface="Bitter"/>
                </a:rPr>
                <a:t>COMMUNITY OUTREACH ON CIVIL REGISTRATION AND POPULATION REGISTRY SERVICES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02889" y="2338070"/>
              <a:ext cx="6580649" cy="765919"/>
            </a:xfrm>
            <a:prstGeom prst="rect">
              <a:avLst/>
            </a:prstGeom>
            <a:grpFill/>
            <a:ln w="38100" cmpd="sng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spc="-113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tter"/>
                  <a:cs typeface="Bitter"/>
                </a:rPr>
                <a:t>INCREASING COMMUNITY AWARENESS AND INITIATIVES TO  REGISTER THEIR VITAL EVENTS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02889" y="3431706"/>
              <a:ext cx="6580649" cy="760695"/>
            </a:xfrm>
            <a:prstGeom prst="rect">
              <a:avLst/>
            </a:prstGeom>
            <a:grpFill/>
            <a:ln w="38100" cmpd="sng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spc="-113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tter"/>
                  <a:cs typeface="Bitter"/>
                </a:rPr>
                <a:t>STRENGHTEN COORDINATION AND COLLABORATION BETWEEN STAKEHOLDERS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702889" y="4527467"/>
              <a:ext cx="6580649" cy="724172"/>
            </a:xfrm>
            <a:prstGeom prst="rect">
              <a:avLst/>
            </a:prstGeom>
            <a:grpFill/>
            <a:ln w="38100" cmpd="sng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spc="-113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tter"/>
                  <a:cs typeface="Bitter"/>
                </a:rPr>
                <a:t>INCREASING AVAILABILITY AND QUALITY  OF ACCURATE VITAL STATISTIC FOT MULTI SECTORS DEVELOPMENT 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702889" y="5585777"/>
              <a:ext cx="6580649" cy="845228"/>
            </a:xfrm>
            <a:prstGeom prst="rect">
              <a:avLst/>
            </a:prstGeom>
            <a:grpFill/>
            <a:ln w="38100" cmpd="sng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spc="-113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tter"/>
                  <a:cs typeface="Bitter"/>
                </a:rPr>
                <a:t>ACCELERATION ON THE OWNERSHIP OF CIVIL REGISTRATION AND POPULATION REGISTRY DOCUMENT FOR SPECIAL GROUPS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208" y="4083069"/>
            <a:ext cx="673378" cy="42049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684" y="2927330"/>
            <a:ext cx="532739" cy="56147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6344" y="6012773"/>
            <a:ext cx="663990" cy="57702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6724" y="1836566"/>
            <a:ext cx="745372" cy="62616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2469" y="5066450"/>
            <a:ext cx="646167" cy="610214"/>
          </a:xfrm>
          <a:prstGeom prst="rect">
            <a:avLst/>
          </a:prstGeom>
          <a:solidFill>
            <a:srgbClr val="FFFFFF"/>
          </a:solidFill>
        </p:spPr>
      </p:pic>
      <p:grpSp>
        <p:nvGrpSpPr>
          <p:cNvPr id="19" name="Group 18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20" name="Straight Connector 19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itle 2"/>
          <p:cNvSpPr txBox="1">
            <a:spLocks/>
          </p:cNvSpPr>
          <p:nvPr/>
        </p:nvSpPr>
        <p:spPr bwMode="auto">
          <a:xfrm>
            <a:off x="0" y="457200"/>
            <a:ext cx="94107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374" tIns="40186" rIns="80374" bIns="40186" numCol="1" anchor="ctr" anchorCtr="0" compatLnSpc="1">
            <a:prstTxWarp prst="textNoShape">
              <a:avLst/>
            </a:prstTxWarp>
            <a:noAutofit/>
          </a:bodyPr>
          <a:lstStyle>
            <a:lvl1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2pPr>
            <a:lvl3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3pPr>
            <a:lvl4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4pPr>
            <a:lvl5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5pPr>
            <a:lvl6pPr marL="53631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6pPr>
            <a:lvl7pPr marL="1072626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7pPr>
            <a:lvl8pPr marL="1608938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8pPr>
            <a:lvl9pPr marL="214525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r"/>
            <a:r>
              <a:rPr lang="en-US" sz="28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COMPREHENSIVE NATIONAL STRATEGIES [DRAFT]: </a:t>
            </a:r>
          </a:p>
          <a:p>
            <a:pPr algn="r"/>
            <a:r>
              <a:rPr lang="en-US" sz="28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FIVE POLICY DIRECTIONS</a:t>
            </a:r>
          </a:p>
        </p:txBody>
      </p:sp>
    </p:spTree>
    <p:extLst>
      <p:ext uri="{BB962C8B-B14F-4D97-AF65-F5344CB8AC3E}">
        <p14:creationId xmlns:p14="http://schemas.microsoft.com/office/powerpoint/2010/main" val="2323984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2"/>
          <p:cNvSpPr txBox="1">
            <a:spLocks/>
          </p:cNvSpPr>
          <p:nvPr/>
        </p:nvSpPr>
        <p:spPr bwMode="auto">
          <a:xfrm>
            <a:off x="0" y="11872"/>
            <a:ext cx="9906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77" tIns="47889" rIns="95777" bIns="47889" anchor="ctr"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Policies Related to Population and</a:t>
            </a:r>
            <a:r>
              <a:rPr lang="id-ID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C</a:t>
            </a:r>
            <a:r>
              <a:rPr lang="id-ID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i</a:t>
            </a:r>
            <a:r>
              <a:rPr lang="en-US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v</a:t>
            </a:r>
            <a:r>
              <a:rPr lang="id-ID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il </a:t>
            </a:r>
            <a:r>
              <a:rPr lang="en-US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Registration </a:t>
            </a:r>
          </a:p>
          <a:p>
            <a:pPr algn="ctr">
              <a:lnSpc>
                <a:spcPct val="90000"/>
              </a:lnSpc>
              <a:defRPr/>
            </a:pPr>
            <a:r>
              <a:rPr lang="en-US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in </a:t>
            </a:r>
            <a:r>
              <a:rPr lang="id-ID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RPJMN 2015-2019</a:t>
            </a:r>
            <a:endParaRPr lang="en-US" altLang="en-US" sz="21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776099" y="6493936"/>
            <a:ext cx="1121304" cy="36406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AFFE6CDA-0991-40BD-B45C-DB6A819ABA09}" type="slidenum">
              <a:rPr lang="id-ID" altLang="id-ID">
                <a:latin typeface="Cambria" panose="02040503050406030204" pitchFamily="18" charset="0"/>
              </a:rPr>
              <a:pPr algn="r">
                <a:defRPr/>
              </a:pPr>
              <a:t>19</a:t>
            </a:fld>
            <a:endParaRPr lang="id-ID" altLang="id-ID" dirty="0">
              <a:latin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5520" y="1117861"/>
            <a:ext cx="8819562" cy="5349353"/>
          </a:xfrm>
          <a:prstGeom prst="rect">
            <a:avLst/>
          </a:prstGeom>
        </p:spPr>
        <p:txBody>
          <a:bodyPr wrap="square" lIns="80458" tIns="40229" rIns="80458" bIns="40229">
            <a:spAutoFit/>
          </a:bodyPr>
          <a:lstStyle/>
          <a:p>
            <a:pPr marL="301752" indent="-301752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ü"/>
            </a:pPr>
            <a:r>
              <a:rPr lang="nn-NO" sz="2000" dirty="0">
                <a:latin typeface="Cambria" panose="02040503050406030204" pitchFamily="18" charset="0"/>
              </a:rPr>
              <a:t>Increase availability and quality of Data, and population information</a:t>
            </a:r>
            <a:endParaRPr lang="id-ID" sz="2000" dirty="0">
              <a:latin typeface="Cambria" panose="02040503050406030204" pitchFamily="18" charset="0"/>
            </a:endParaRPr>
          </a:p>
          <a:p>
            <a:pPr marL="301752" indent="-301752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ü"/>
            </a:pPr>
            <a:r>
              <a:rPr lang="en-US" sz="2000" dirty="0">
                <a:latin typeface="Cambria" panose="02040503050406030204" pitchFamily="18" charset="0"/>
              </a:rPr>
              <a:t>Inequality of access in the outreach of basic services, including the right to identity. </a:t>
            </a:r>
          </a:p>
          <a:p>
            <a:pPr marL="301752" indent="-301752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ü"/>
            </a:pPr>
            <a:r>
              <a:rPr kumimoji="1" lang="en-US" altLang="en-US" sz="2000" dirty="0">
                <a:latin typeface="Cambria" panose="02040503050406030204" pitchFamily="18" charset="0"/>
                <a:ea typeface="MS PGothic" panose="020B0600070205080204" pitchFamily="34" charset="-128"/>
              </a:rPr>
              <a:t>Strengthening integrated national demographic system. </a:t>
            </a:r>
            <a:endParaRPr kumimoji="1" lang="id-ID" altLang="en-US" sz="2000" dirty="0">
              <a:latin typeface="Cambria" panose="02040503050406030204" pitchFamily="18" charset="0"/>
              <a:ea typeface="MS PGothic" panose="020B0600070205080204" pitchFamily="34" charset="-128"/>
            </a:endParaRPr>
          </a:p>
          <a:p>
            <a:pPr marL="301752" indent="-301752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ü"/>
            </a:pPr>
            <a:r>
              <a:rPr kumimoji="1" lang="en-US" altLang="en-US" sz="2000" dirty="0">
                <a:latin typeface="Cambria" panose="02040503050406030204" pitchFamily="18" charset="0"/>
                <a:ea typeface="MS PGothic" panose="020B0600070205080204" pitchFamily="34" charset="-128"/>
              </a:rPr>
              <a:t>Improved quality of life and optimal growth of children. </a:t>
            </a:r>
            <a:endParaRPr kumimoji="1" lang="id-ID" altLang="en-US" sz="2000" dirty="0">
              <a:latin typeface="Cambria" panose="02040503050406030204" pitchFamily="18" charset="0"/>
              <a:ea typeface="MS PGothic" panose="020B0600070205080204" pitchFamily="34" charset="-128"/>
            </a:endParaRPr>
          </a:p>
          <a:p>
            <a:pPr marL="703987" lvl="1" indent="-301752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§"/>
            </a:pPr>
            <a:r>
              <a:rPr kumimoji="1" lang="en-US" altLang="en-US" sz="1800" dirty="0">
                <a:latin typeface="Cambria" panose="02040503050406030204" pitchFamily="18" charset="0"/>
                <a:ea typeface="MS PGothic" panose="020B0600070205080204" pitchFamily="34" charset="-128"/>
              </a:rPr>
              <a:t>BC guarantee children access to various basic services, social services, legal services, and reduce the risk of children experiencing neglect, exploitation, and trafficking</a:t>
            </a:r>
            <a:endParaRPr kumimoji="1" lang="id-ID" altLang="en-US" sz="1800" dirty="0">
              <a:latin typeface="Cambria" panose="02040503050406030204" pitchFamily="18" charset="0"/>
              <a:ea typeface="MS PGothic" panose="020B0600070205080204" pitchFamily="34" charset="-128"/>
            </a:endParaRPr>
          </a:p>
          <a:p>
            <a:pPr marL="301752" indent="-301752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ü"/>
            </a:pPr>
            <a:r>
              <a:rPr lang="en-US" sz="2000" dirty="0">
                <a:latin typeface="Cambria" panose="02040503050406030204" pitchFamily="18" charset="0"/>
              </a:rPr>
              <a:t>Strengthen research and development management and health information systems, through: </a:t>
            </a:r>
          </a:p>
          <a:p>
            <a:pPr marL="703987" lvl="1" indent="-301752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Strengthen research and development management to support evidence based health development policies, including death and testimony data and development of responsiveness measures of the health system. </a:t>
            </a:r>
          </a:p>
          <a:p>
            <a:pPr marL="684428" lvl="2" indent="-251460" algn="just">
              <a:spcBef>
                <a:spcPts val="528"/>
              </a:spcBef>
              <a:spcAft>
                <a:spcPts val="528"/>
              </a:spcAft>
              <a:buFont typeface="Wingdings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Development and implementation of data collection systems for monitoring of health development indicators.</a:t>
            </a:r>
          </a:p>
        </p:txBody>
      </p:sp>
    </p:spTree>
    <p:extLst>
      <p:ext uri="{BB962C8B-B14F-4D97-AF65-F5344CB8AC3E}">
        <p14:creationId xmlns:p14="http://schemas.microsoft.com/office/powerpoint/2010/main" val="237512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2162524" y="2709333"/>
            <a:ext cx="6134810" cy="1292655"/>
          </a:xfrm>
          <a:prstGeom prst="rect">
            <a:avLst/>
          </a:prstGeom>
        </p:spPr>
        <p:txBody>
          <a:bodyPr lIns="103138" tIns="103138" rIns="103138" bIns="103138" anchor="b" anchorCtr="0">
            <a:noAutofit/>
          </a:bodyPr>
          <a:lstStyle/>
          <a:p>
            <a:r>
              <a:rPr lang="en-US" sz="4000" b="1" dirty="0">
                <a:latin typeface="Helvetica Neue"/>
                <a:cs typeface="Helvetica Neue"/>
              </a:rPr>
              <a:t>Challenges in CRVS System </a:t>
            </a:r>
            <a:endParaRPr lang="en" sz="4000" b="1" dirty="0">
              <a:latin typeface="Helvetica Neue"/>
              <a:cs typeface="Helvetica Neue"/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1228477" y="3054870"/>
            <a:ext cx="589224" cy="749599"/>
          </a:xfrm>
          <a:prstGeom prst="rect">
            <a:avLst/>
          </a:prstGeom>
          <a:noFill/>
          <a:ln>
            <a:noFill/>
          </a:ln>
        </p:spPr>
        <p:txBody>
          <a:bodyPr lIns="103138" tIns="103138" rIns="103138" bIns="103138" anchor="ctr" anchorCtr="0">
            <a:noAutofit/>
          </a:bodyPr>
          <a:lstStyle/>
          <a:p>
            <a:pPr algn="dist"/>
            <a:endParaRPr lang="en" sz="4000" dirty="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</p:spTree>
    <p:extLst>
      <p:ext uri="{BB962C8B-B14F-4D97-AF65-F5344CB8AC3E}">
        <p14:creationId xmlns:p14="http://schemas.microsoft.com/office/powerpoint/2010/main" val="1075745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776099" y="6493936"/>
            <a:ext cx="1121304" cy="36406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AFFE6CDA-0991-40BD-B45C-DB6A819ABA09}" type="slidenum">
              <a:rPr lang="id-ID" altLang="id-ID">
                <a:latin typeface="Cambria" panose="02040503050406030204" pitchFamily="18" charset="0"/>
              </a:rPr>
              <a:pPr algn="r">
                <a:defRPr/>
              </a:pPr>
              <a:t>20</a:t>
            </a:fld>
            <a:endParaRPr lang="id-ID" altLang="id-ID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3583" y="1044059"/>
            <a:ext cx="8846461" cy="3728397"/>
          </a:xfrm>
          <a:prstGeom prst="rect">
            <a:avLst/>
          </a:prstGeom>
          <a:noFill/>
        </p:spPr>
        <p:txBody>
          <a:bodyPr wrap="square" lIns="80458" tIns="40229" rIns="80458" bIns="40229" rtlCol="0">
            <a:spAutoFit/>
          </a:bodyPr>
          <a:lstStyle/>
          <a:p>
            <a:pPr marL="703987" lvl="1" indent="-301752">
              <a:lnSpc>
                <a:spcPct val="120000"/>
              </a:lnSpc>
              <a:buFont typeface="Wingdings" pitchFamily="2" charset="2"/>
              <a:buChar char="q"/>
            </a:pPr>
            <a:r>
              <a:rPr lang="en-US" sz="1800" dirty="0">
                <a:latin typeface="Cambria" pitchFamily="18" charset="0"/>
              </a:rPr>
              <a:t>Preparation of the Presidential Regulation as the regulatory framework of the </a:t>
            </a:r>
            <a:r>
              <a:rPr lang="id-ID" sz="1800" dirty="0">
                <a:latin typeface="Cambria" pitchFamily="18" charset="0"/>
              </a:rPr>
              <a:t>CRVS</a:t>
            </a:r>
            <a:r>
              <a:rPr lang="en-US" sz="1800" dirty="0">
                <a:latin typeface="Cambria" pitchFamily="18" charset="0"/>
              </a:rPr>
              <a:t> National Strategy</a:t>
            </a:r>
            <a:r>
              <a:rPr lang="id-ID" sz="1800" dirty="0">
                <a:latin typeface="Cambria" pitchFamily="18" charset="0"/>
              </a:rPr>
              <a:t> </a:t>
            </a:r>
          </a:p>
          <a:p>
            <a:pPr marL="1106221" lvl="2" indent="-301752">
              <a:lnSpc>
                <a:spcPct val="120000"/>
              </a:lnSpc>
              <a:buFont typeface="Wingdings" pitchFamily="2" charset="2"/>
              <a:buChar char="Ø"/>
            </a:pPr>
            <a:r>
              <a:rPr lang="en-AU" sz="1800" dirty="0">
                <a:latin typeface="Cambria" pitchFamily="18" charset="0"/>
              </a:rPr>
              <a:t>High level ministerial and parliament discussion of the draft</a:t>
            </a:r>
            <a:endParaRPr lang="en-US" sz="1800" dirty="0">
              <a:latin typeface="Cambria" pitchFamily="18" charset="0"/>
            </a:endParaRPr>
          </a:p>
          <a:p>
            <a:pPr marL="1106221" lvl="2" indent="-301752">
              <a:lnSpc>
                <a:spcPct val="120000"/>
              </a:lnSpc>
              <a:buFont typeface="Wingdings" pitchFamily="2" charset="2"/>
              <a:buChar char="Ø"/>
            </a:pPr>
            <a:r>
              <a:rPr lang="en-AU" sz="1800" dirty="0">
                <a:latin typeface="Cambria" pitchFamily="18" charset="0"/>
              </a:rPr>
              <a:t>Presidential endorsement for the National Strategies and working committee (echelon 1)</a:t>
            </a:r>
            <a:endParaRPr lang="en-US" sz="1800" dirty="0">
              <a:latin typeface="Cambria" pitchFamily="18" charset="0"/>
            </a:endParaRPr>
          </a:p>
          <a:p>
            <a:pPr marL="703987" lvl="1" indent="-301752">
              <a:lnSpc>
                <a:spcPct val="120000"/>
              </a:lnSpc>
              <a:buFont typeface="Wingdings" pitchFamily="2" charset="2"/>
              <a:buChar char="q"/>
            </a:pPr>
            <a:r>
              <a:rPr lang="en-US" sz="1800" dirty="0">
                <a:latin typeface="Cambria" pitchFamily="18" charset="0"/>
              </a:rPr>
              <a:t>Follow-up implementation of </a:t>
            </a:r>
            <a:r>
              <a:rPr lang="id-ID" sz="1800" dirty="0">
                <a:latin typeface="Cambria" pitchFamily="18" charset="0"/>
              </a:rPr>
              <a:t>CRVS</a:t>
            </a:r>
            <a:r>
              <a:rPr lang="en-US" sz="1800" dirty="0">
                <a:latin typeface="Cambria" pitchFamily="18" charset="0"/>
              </a:rPr>
              <a:t> National Strategy.</a:t>
            </a:r>
          </a:p>
          <a:p>
            <a:pPr marL="703987" lvl="1" indent="-301752">
              <a:lnSpc>
                <a:spcPct val="120000"/>
              </a:lnSpc>
              <a:buFont typeface="Wingdings" pitchFamily="2" charset="2"/>
              <a:buChar char="q"/>
            </a:pPr>
            <a:r>
              <a:rPr lang="en-US" sz="1800" dirty="0">
                <a:latin typeface="Cambria" pitchFamily="18" charset="0"/>
              </a:rPr>
              <a:t>Discussion around implementing regulation on the latest Law on Population and Civil Registration 2013 between </a:t>
            </a:r>
            <a:r>
              <a:rPr lang="en-US" sz="1800" dirty="0" err="1">
                <a:latin typeface="Cambria" pitchFamily="18" charset="0"/>
              </a:rPr>
              <a:t>Bappenas</a:t>
            </a:r>
            <a:r>
              <a:rPr lang="en-US" sz="1800" dirty="0">
                <a:latin typeface="Cambria" pitchFamily="18" charset="0"/>
              </a:rPr>
              <a:t>, </a:t>
            </a:r>
            <a:r>
              <a:rPr lang="en-US" sz="1800" dirty="0" err="1">
                <a:latin typeface="Cambria" pitchFamily="18" charset="0"/>
              </a:rPr>
              <a:t>MoHA</a:t>
            </a:r>
            <a:r>
              <a:rPr lang="en-US" sz="1800" dirty="0">
                <a:latin typeface="Cambria" pitchFamily="18" charset="0"/>
              </a:rPr>
              <a:t>, and Office of Presidential Staff</a:t>
            </a:r>
          </a:p>
          <a:p>
            <a:pPr marL="703987" lvl="1" indent="-301752">
              <a:lnSpc>
                <a:spcPct val="120000"/>
              </a:lnSpc>
              <a:buFont typeface="Wingdings" pitchFamily="2" charset="2"/>
              <a:buChar char="q"/>
            </a:pPr>
            <a:r>
              <a:rPr lang="en-US" sz="1800" dirty="0">
                <a:latin typeface="Cambria" pitchFamily="18" charset="0"/>
              </a:rPr>
              <a:t>Drafting of SOPs for 25 civil status registration and 9 population registration events </a:t>
            </a:r>
          </a:p>
          <a:p>
            <a:pPr marL="301752" indent="-301752">
              <a:lnSpc>
                <a:spcPct val="120000"/>
              </a:lnSpc>
              <a:buFont typeface="Arial" pitchFamily="34" charset="0"/>
              <a:buChar char="•"/>
            </a:pPr>
            <a:endParaRPr lang="en-US" sz="1800" dirty="0">
              <a:latin typeface="Cambria" pitchFamily="18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 bwMode="auto">
          <a:xfrm>
            <a:off x="0" y="11872"/>
            <a:ext cx="9906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77" tIns="47889" rIns="95777" bIns="47889" anchor="ctr"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id-ID" altLang="en-US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NEXT STEPS</a:t>
            </a:r>
            <a:endParaRPr lang="en-US" altLang="en-US" sz="2100" i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49461" y="5013435"/>
            <a:ext cx="38940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038225" eaLnBrk="1" hangingPunct="1"/>
            <a:r>
              <a:rPr lang="en-US" altLang="zh-CN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valdi" pitchFamily="66" charset="0"/>
                <a:ea typeface="SimSun" panose="02010600030101010101" pitchFamily="2" charset="-122"/>
                <a:cs typeface="Browallia New" panose="020B0604020202020204" pitchFamily="34" charset="-34"/>
              </a:rPr>
              <a:t>Thank  you</a:t>
            </a:r>
          </a:p>
        </p:txBody>
      </p:sp>
    </p:spTree>
    <p:extLst>
      <p:ext uri="{BB962C8B-B14F-4D97-AF65-F5344CB8AC3E}">
        <p14:creationId xmlns:p14="http://schemas.microsoft.com/office/powerpoint/2010/main" val="298546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FE6CDA-0991-40BD-B45C-DB6A819ABA09}" type="slidenum">
              <a:rPr lang="id-ID" altLang="id-ID" smtClean="0"/>
              <a:pPr>
                <a:defRPr/>
              </a:pPr>
              <a:t>3</a:t>
            </a:fld>
            <a:endParaRPr lang="id-ID" altLang="id-ID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504" y="945929"/>
            <a:ext cx="7761111" cy="3209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27"/>
          <p:cNvGrpSpPr/>
          <p:nvPr/>
        </p:nvGrpSpPr>
        <p:grpSpPr>
          <a:xfrm>
            <a:off x="1277853" y="4317999"/>
            <a:ext cx="7537300" cy="2274671"/>
            <a:chOff x="1113896" y="3124200"/>
            <a:chExt cx="7191904" cy="3322658"/>
          </a:xfrm>
        </p:grpSpPr>
        <p:sp>
          <p:nvSpPr>
            <p:cNvPr id="30" name="Oval 29"/>
            <p:cNvSpPr/>
            <p:nvPr/>
          </p:nvSpPr>
          <p:spPr>
            <a:xfrm>
              <a:off x="1113896" y="3150364"/>
              <a:ext cx="279164" cy="277892"/>
            </a:xfrm>
            <a:prstGeom prst="ellipse">
              <a:avLst/>
            </a:prstGeom>
            <a:solidFill>
              <a:schemeClr val="bg1"/>
            </a:solidFill>
            <a:ln w="3810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447800" y="3124200"/>
              <a:ext cx="5943600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spc="-92" dirty="0">
                  <a:solidFill>
                    <a:schemeClr val="tx1"/>
                  </a:solidFill>
                  <a:latin typeface="Helvetica"/>
                  <a:cs typeface="Helvetica Neue"/>
                </a:rPr>
                <a:t>16</a:t>
              </a:r>
              <a:r>
                <a:rPr lang="en-US" sz="1600" b="1" spc="-92" baseline="30000" dirty="0">
                  <a:solidFill>
                    <a:schemeClr val="tx1"/>
                  </a:solidFill>
                  <a:latin typeface="Helvetica"/>
                  <a:cs typeface="Helvetica Neue"/>
                </a:rPr>
                <a:t>th</a:t>
              </a:r>
              <a:r>
                <a:rPr lang="en-US" sz="1600" b="1" spc="-92" dirty="0">
                  <a:solidFill>
                    <a:schemeClr val="tx1"/>
                  </a:solidFill>
                  <a:latin typeface="Helvetica"/>
                  <a:cs typeface="Helvetica Neue"/>
                </a:rPr>
                <a:t> largest by landmass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462844" y="3887878"/>
              <a:ext cx="2945972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spc="-92" dirty="0">
                  <a:solidFill>
                    <a:schemeClr val="tx1"/>
                  </a:solidFill>
                  <a:latin typeface="Helvetica"/>
                  <a:cs typeface="Helvetica Neue"/>
                </a:rPr>
                <a:t>4</a:t>
              </a:r>
              <a:r>
                <a:rPr lang="en-US" sz="1600" b="1" spc="-92" baseline="30000" dirty="0">
                  <a:solidFill>
                    <a:schemeClr val="tx1"/>
                  </a:solidFill>
                  <a:latin typeface="Helvetica"/>
                  <a:cs typeface="Helvetica Neue"/>
                </a:rPr>
                <a:t>th</a:t>
              </a:r>
              <a:r>
                <a:rPr lang="en-US" sz="1600" b="1" spc="-92" dirty="0">
                  <a:solidFill>
                    <a:schemeClr val="tx1"/>
                  </a:solidFill>
                  <a:latin typeface="Helvetica"/>
                  <a:cs typeface="Helvetica Neue"/>
                </a:rPr>
                <a:t> largest by population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1113896" y="4009852"/>
              <a:ext cx="279164" cy="277892"/>
            </a:xfrm>
            <a:prstGeom prst="ellipse">
              <a:avLst/>
            </a:prstGeom>
            <a:solidFill>
              <a:schemeClr val="bg1"/>
            </a:solidFill>
            <a:ln w="3810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47800" y="4993824"/>
              <a:ext cx="6172200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spc="-92" dirty="0">
                  <a:solidFill>
                    <a:schemeClr val="tx1"/>
                  </a:solidFill>
                  <a:latin typeface="Helvetica"/>
                  <a:cs typeface="Helvetica Neue"/>
                </a:rPr>
                <a:t>Lower-middle by income status, </a:t>
              </a:r>
              <a:r>
                <a:rPr lang="en-US" sz="1600" b="1" spc="-92" dirty="0" err="1">
                  <a:solidFill>
                    <a:schemeClr val="tx1"/>
                  </a:solidFill>
                  <a:latin typeface="Helvetica"/>
                  <a:cs typeface="Helvetica Neue"/>
                </a:rPr>
                <a:t>Gini</a:t>
              </a:r>
              <a:r>
                <a:rPr lang="en-US" sz="1600" b="1" spc="-92" dirty="0">
                  <a:solidFill>
                    <a:schemeClr val="tx1"/>
                  </a:solidFill>
                  <a:latin typeface="Helvetica"/>
                  <a:cs typeface="Helvetica Neue"/>
                </a:rPr>
                <a:t> Ratio rising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1113896" y="4881810"/>
              <a:ext cx="279164" cy="277892"/>
            </a:xfrm>
            <a:prstGeom prst="ellipse">
              <a:avLst/>
            </a:prstGeom>
            <a:solidFill>
              <a:schemeClr val="bg1"/>
            </a:solidFill>
            <a:ln w="3810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122652" y="3494995"/>
              <a:ext cx="5735939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spc="-92" dirty="0">
                  <a:solidFill>
                    <a:schemeClr val="tx1"/>
                  </a:solidFill>
                  <a:latin typeface="Helvetica"/>
                  <a:cs typeface="Helvetica Neue Light"/>
                </a:rPr>
                <a:t>80% areas are prone to natural disaster (Disaster Index, 2011)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152739" y="4413233"/>
              <a:ext cx="5735939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spc="-92" dirty="0">
                  <a:solidFill>
                    <a:schemeClr val="tx1"/>
                  </a:solidFill>
                  <a:latin typeface="Helvetica"/>
                  <a:cs typeface="Helvetica Neue Light"/>
                </a:rPr>
                <a:t>250 million people | 82.5 million children (2010 census) | 360 ethnic groups | 250 local languages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51275" y="5374824"/>
              <a:ext cx="6154525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spc="-92" dirty="0">
                  <a:solidFill>
                    <a:schemeClr val="tx1"/>
                  </a:solidFill>
                  <a:latin typeface="Helvetica"/>
                  <a:cs typeface="Helvetica Neue Light"/>
                </a:rPr>
                <a:t>96 million people live in poverty | 23 million are children (PPLS, 2011)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47800" y="5761803"/>
              <a:ext cx="5105400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spc="-92" dirty="0">
                  <a:solidFill>
                    <a:schemeClr val="tx1"/>
                  </a:solidFill>
                  <a:latin typeface="Helvetica"/>
                  <a:cs typeface="Helvetica Neue"/>
                </a:rPr>
                <a:t>New democracy, ongoing decentralization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1113896" y="5741908"/>
              <a:ext cx="279164" cy="277892"/>
            </a:xfrm>
            <a:prstGeom prst="ellipse">
              <a:avLst/>
            </a:prstGeom>
            <a:solidFill>
              <a:schemeClr val="bg1"/>
            </a:solidFill>
            <a:ln w="3810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151275" y="6142802"/>
              <a:ext cx="5735939" cy="30405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spc="-92" dirty="0">
                  <a:solidFill>
                    <a:schemeClr val="tx1"/>
                  </a:solidFill>
                  <a:latin typeface="Helvetica"/>
                  <a:cs typeface="Helvetica Neue Light"/>
                </a:rPr>
                <a:t>34 provinces, 500+ districts, 77126 villages | 17504 islands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7380111" y="4967111"/>
            <a:ext cx="18466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25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665111" y="381000"/>
            <a:ext cx="7704666" cy="838200"/>
          </a:xfrm>
          <a:prstGeom prst="rect">
            <a:avLst/>
          </a:prstGeom>
          <a:solidFill>
            <a:srgbClr val="FFFFFF"/>
          </a:solidFill>
        </p:spPr>
        <p:txBody>
          <a:bodyPr vert="horz" lIns="103155" tIns="51577" rIns="103155" bIns="51577" rtlCol="0" anchor="ctr" anchorCtr="1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80000"/>
              </a:lnSpc>
              <a:spcBef>
                <a:spcPts val="0"/>
              </a:spcBef>
            </a:pPr>
            <a:r>
              <a:rPr lang="en-US" b="1" spc="-90" dirty="0">
                <a:solidFill>
                  <a:schemeClr val="tx1"/>
                </a:solidFill>
                <a:latin typeface="Helvetica Neue"/>
                <a:cs typeface="Helvetica Neue"/>
              </a:rPr>
              <a:t>The CRVS system is far from universal, continuous, and compulsory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24241" y="1487636"/>
            <a:ext cx="8415608" cy="1098425"/>
            <a:chOff x="566315" y="1548311"/>
            <a:chExt cx="7768254" cy="1098425"/>
          </a:xfrm>
        </p:grpSpPr>
        <p:sp>
          <p:nvSpPr>
            <p:cNvPr id="19" name="Oval 18"/>
            <p:cNvSpPr/>
            <p:nvPr/>
          </p:nvSpPr>
          <p:spPr>
            <a:xfrm>
              <a:off x="1916320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3266327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604891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97693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224818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66315" y="1548311"/>
              <a:ext cx="1109751" cy="109842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3327" y="1802355"/>
              <a:ext cx="425237" cy="581853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05530" y="1772168"/>
              <a:ext cx="740720" cy="623379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55" y="1828256"/>
              <a:ext cx="722827" cy="567291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50347" y="1779674"/>
              <a:ext cx="430086" cy="581853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17591" y="1727524"/>
              <a:ext cx="701659" cy="738005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28696" y="1802355"/>
              <a:ext cx="659688" cy="602515"/>
            </a:xfrm>
            <a:prstGeom prst="rect">
              <a:avLst/>
            </a:prstGeom>
          </p:spPr>
        </p:pic>
      </p:grpSp>
      <p:cxnSp>
        <p:nvCxnSpPr>
          <p:cNvPr id="32" name="Straight Connector 31"/>
          <p:cNvCxnSpPr>
            <a:stCxn id="24" idx="2"/>
          </p:cNvCxnSpPr>
          <p:nvPr/>
        </p:nvCxnSpPr>
        <p:spPr>
          <a:xfrm>
            <a:off x="624238" y="2036850"/>
            <a:ext cx="0" cy="1100065"/>
          </a:xfrm>
          <a:prstGeom prst="line">
            <a:avLst/>
          </a:prstGeom>
          <a:ln w="9525" cmpd="sng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71838" y="2997967"/>
            <a:ext cx="302428" cy="277892"/>
          </a:xfrm>
          <a:prstGeom prst="ellipse">
            <a:avLst/>
          </a:prstGeom>
          <a:solidFill>
            <a:schemeClr val="bg1"/>
          </a:solidFill>
          <a:ln w="3810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624239" y="3136910"/>
            <a:ext cx="283811" cy="0"/>
          </a:xfrm>
          <a:prstGeom prst="line">
            <a:avLst/>
          </a:prstGeom>
          <a:ln w="9525" cmpd="sng">
            <a:solidFill>
              <a:srgbClr val="595959"/>
            </a:solidFill>
            <a:prstDash val="dash"/>
            <a:headEnd type="non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1120120" y="2982748"/>
            <a:ext cx="8221435" cy="319252"/>
          </a:xfrm>
          <a:prstGeom prst="rect">
            <a:avLst/>
          </a:prstGeom>
          <a:noFill/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r>
              <a:rPr lang="en-US" b="1" spc="-90" dirty="0">
                <a:solidFill>
                  <a:schemeClr val="tx1"/>
                </a:solidFill>
                <a:latin typeface="Helvetica Neue"/>
                <a:cs typeface="Helvetica Neue"/>
              </a:rPr>
              <a:t>Birth registration. 34% children unregistered or 27 million children</a:t>
            </a:r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 (SUSENAS, 2016) |</a:t>
            </a:r>
          </a:p>
          <a:p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62% from the poorest families</a:t>
            </a:r>
          </a:p>
          <a:p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66% living in rural areas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247652" y="6140668"/>
            <a:ext cx="9482443" cy="381000"/>
          </a:xfrm>
          <a:prstGeom prst="rect">
            <a:avLst/>
          </a:prstGeom>
          <a:solidFill>
            <a:srgbClr val="FFFFFF"/>
          </a:solidFill>
        </p:spPr>
        <p:txBody>
          <a:bodyPr vert="horz" lIns="103155" tIns="51577" rIns="103155" bIns="51577" rtlCol="0" anchor="ctr" anchorCtr="1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en-US" sz="1800" b="1" spc="-90" dirty="0">
                <a:solidFill>
                  <a:schemeClr val="tx1"/>
                </a:solidFill>
                <a:latin typeface="Helvetica Neue"/>
                <a:cs typeface="Helvetica Neue"/>
              </a:rPr>
              <a:t>Birth registration situation often time reflects similar or lesser state in other vital events registration</a:t>
            </a:r>
          </a:p>
        </p:txBody>
      </p:sp>
      <p:graphicFrame>
        <p:nvGraphicFramePr>
          <p:cNvPr id="34" name="Chart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0283677"/>
              </p:ext>
            </p:extLst>
          </p:nvPr>
        </p:nvGraphicFramePr>
        <p:xfrm>
          <a:off x="1337036" y="3073850"/>
          <a:ext cx="6363711" cy="334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31" name="Straight Connector 30"/>
          <p:cNvCxnSpPr/>
          <p:nvPr/>
        </p:nvCxnSpPr>
        <p:spPr>
          <a:xfrm>
            <a:off x="7950757" y="238169"/>
            <a:ext cx="1732577" cy="0"/>
          </a:xfrm>
          <a:prstGeom prst="line">
            <a:avLst/>
          </a:prstGeom>
          <a:ln w="57150" cmpd="sng"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9657379" y="228600"/>
            <a:ext cx="1" cy="1219200"/>
          </a:xfrm>
          <a:prstGeom prst="line">
            <a:avLst/>
          </a:prstGeom>
          <a:ln w="57150" cmpd="sng"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53956" y="6542901"/>
            <a:ext cx="573072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Source: 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National Social Economic Survey (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SUSENAS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),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 2016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[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Processed Bappenas]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85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624241" y="1487636"/>
            <a:ext cx="8415608" cy="1098425"/>
            <a:chOff x="566315" y="1548311"/>
            <a:chExt cx="7768254" cy="1098425"/>
          </a:xfrm>
        </p:grpSpPr>
        <p:sp>
          <p:nvSpPr>
            <p:cNvPr id="19" name="Oval 18"/>
            <p:cNvSpPr/>
            <p:nvPr/>
          </p:nvSpPr>
          <p:spPr>
            <a:xfrm>
              <a:off x="1916320" y="1548311"/>
              <a:ext cx="1109751" cy="1098425"/>
            </a:xfrm>
            <a:prstGeom prst="ellipse">
              <a:avLst/>
            </a:prstGeom>
            <a:solidFill>
              <a:srgbClr val="B8847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3266327" y="1548311"/>
              <a:ext cx="1109751" cy="1098425"/>
            </a:xfrm>
            <a:prstGeom prst="ellipse">
              <a:avLst/>
            </a:prstGeom>
            <a:solidFill>
              <a:srgbClr val="B8847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604891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97693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224818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66315" y="1548311"/>
              <a:ext cx="1109751" cy="10984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3327" y="1802355"/>
              <a:ext cx="425237" cy="581853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05530" y="1772168"/>
              <a:ext cx="740720" cy="623379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55" y="1828256"/>
              <a:ext cx="722827" cy="567291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50347" y="1779674"/>
              <a:ext cx="430086" cy="581853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17591" y="1727524"/>
              <a:ext cx="701659" cy="738005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28696" y="1802355"/>
              <a:ext cx="659688" cy="602515"/>
            </a:xfrm>
            <a:prstGeom prst="rect">
              <a:avLst/>
            </a:prstGeom>
          </p:spPr>
        </p:pic>
      </p:grpSp>
      <p:cxnSp>
        <p:nvCxnSpPr>
          <p:cNvPr id="54" name="Straight Connector 53"/>
          <p:cNvCxnSpPr/>
          <p:nvPr/>
        </p:nvCxnSpPr>
        <p:spPr>
          <a:xfrm>
            <a:off x="2086744" y="2038126"/>
            <a:ext cx="0" cy="1771503"/>
          </a:xfrm>
          <a:prstGeom prst="line">
            <a:avLst/>
          </a:prstGeom>
          <a:ln w="9525" cmpd="sng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2246930" y="3684512"/>
            <a:ext cx="302428" cy="277892"/>
          </a:xfrm>
          <a:prstGeom prst="ellipse">
            <a:avLst/>
          </a:prstGeom>
          <a:solidFill>
            <a:schemeClr val="bg1"/>
          </a:solidFill>
          <a:ln w="3810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579157" y="3064934"/>
            <a:ext cx="7134881" cy="1794935"/>
          </a:xfrm>
          <a:prstGeom prst="rect">
            <a:avLst/>
          </a:prstGeom>
          <a:noFill/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r>
              <a:rPr lang="en-US" b="1" spc="-90" dirty="0">
                <a:solidFill>
                  <a:schemeClr val="tx1"/>
                </a:solidFill>
                <a:latin typeface="Helvetica Neue"/>
                <a:cs typeface="Helvetica Neue"/>
              </a:rPr>
              <a:t>55% marriages amongst the poorest unregistered, 75% of their children didn’t have a BC</a:t>
            </a:r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 (AIPJ-PUSKAPA-PEKKA, 2013)</a:t>
            </a:r>
            <a:endParaRPr lang="en-US" b="1" spc="-90" dirty="0">
              <a:solidFill>
                <a:schemeClr val="tx1"/>
              </a:solidFill>
              <a:latin typeface="Helvetica Neue"/>
              <a:cs typeface="Helvetica Neue"/>
            </a:endParaRPr>
          </a:p>
          <a:p>
            <a:r>
              <a:rPr lang="en-US" spc="-90" dirty="0">
                <a:solidFill>
                  <a:schemeClr val="tx1"/>
                </a:solidFill>
                <a:latin typeface="Helvetica Neue"/>
                <a:cs typeface="Helvetica Neue"/>
              </a:rPr>
              <a:t>Marriage registration process are split into two institutions, </a:t>
            </a:r>
            <a:r>
              <a:rPr lang="en-US" spc="-90" dirty="0" err="1">
                <a:solidFill>
                  <a:schemeClr val="tx1"/>
                </a:solidFill>
                <a:latin typeface="Helvetica Neue"/>
                <a:cs typeface="Helvetica Neue"/>
              </a:rPr>
              <a:t>MoRA</a:t>
            </a:r>
            <a:r>
              <a:rPr lang="en-US" spc="-90" dirty="0">
                <a:solidFill>
                  <a:schemeClr val="tx1"/>
                </a:solidFill>
                <a:latin typeface="Helvetica Neue"/>
                <a:cs typeface="Helvetica Neue"/>
              </a:rPr>
              <a:t> for Islam marriage and </a:t>
            </a:r>
            <a:r>
              <a:rPr lang="en-US" spc="-90" dirty="0" err="1">
                <a:solidFill>
                  <a:schemeClr val="tx1"/>
                </a:solidFill>
                <a:latin typeface="Helvetica Neue"/>
                <a:cs typeface="Helvetica Neue"/>
              </a:rPr>
              <a:t>MoHA</a:t>
            </a:r>
            <a:r>
              <a:rPr lang="en-US" spc="-90" dirty="0">
                <a:solidFill>
                  <a:schemeClr val="tx1"/>
                </a:solidFill>
                <a:latin typeface="Helvetica Neue"/>
                <a:cs typeface="Helvetica Neue"/>
              </a:rPr>
              <a:t> for all non-Islam marriage. All marriage registration require a letter from official religious marriage. 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2099331" y="3823454"/>
            <a:ext cx="283811" cy="0"/>
          </a:xfrm>
          <a:prstGeom prst="line">
            <a:avLst/>
          </a:prstGeom>
          <a:ln w="9525" cmpd="sng">
            <a:solidFill>
              <a:srgbClr val="595959"/>
            </a:solidFill>
            <a:prstDash val="dash"/>
            <a:headEnd type="non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3483545" y="2051951"/>
            <a:ext cx="65706" cy="3793531"/>
          </a:xfrm>
          <a:prstGeom prst="line">
            <a:avLst/>
          </a:prstGeom>
          <a:ln w="9525" cmpd="sng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3616143" y="5731938"/>
            <a:ext cx="302428" cy="277892"/>
          </a:xfrm>
          <a:prstGeom prst="ellipse">
            <a:avLst/>
          </a:prstGeom>
          <a:solidFill>
            <a:schemeClr val="bg1"/>
          </a:solidFill>
          <a:ln w="3810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>
            <a:off x="3483545" y="5845480"/>
            <a:ext cx="283811" cy="0"/>
          </a:xfrm>
          <a:prstGeom prst="line">
            <a:avLst/>
          </a:prstGeom>
          <a:ln w="9525" cmpd="sng">
            <a:solidFill>
              <a:srgbClr val="595959"/>
            </a:solidFill>
            <a:prstDash val="dash"/>
            <a:headEnd type="non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4016788" y="5364805"/>
            <a:ext cx="5530850" cy="961349"/>
          </a:xfrm>
          <a:prstGeom prst="rect">
            <a:avLst/>
          </a:prstGeom>
          <a:noFill/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r>
              <a:rPr lang="en-US" b="1" spc="-90" dirty="0">
                <a:solidFill>
                  <a:schemeClr val="tx1"/>
                </a:solidFill>
                <a:latin typeface="Helvetica Neue"/>
                <a:cs typeface="Helvetica Neue"/>
              </a:rPr>
              <a:t>2% divorcees had a divorce certificate</a:t>
            </a:r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 (KOMPAK-PUSKAPA, 2015). </a:t>
            </a:r>
            <a:r>
              <a:rPr lang="en-US" spc="-90" dirty="0">
                <a:solidFill>
                  <a:schemeClr val="tx1"/>
                </a:solidFill>
                <a:latin typeface="Helvetica Neue"/>
                <a:cs typeface="Helvetica Neue"/>
              </a:rPr>
              <a:t>Divorce process are split into two institutions, Religious Court for Islam marriage and State Court for all non-Islam marriage. </a:t>
            </a:r>
            <a:endParaRPr lang="en-US" spc="-90" dirty="0">
              <a:solidFill>
                <a:schemeClr val="tx1"/>
              </a:solidFill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216278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624241" y="1487636"/>
            <a:ext cx="8415608" cy="1098425"/>
            <a:chOff x="566315" y="1548311"/>
            <a:chExt cx="7768254" cy="1098425"/>
          </a:xfrm>
        </p:grpSpPr>
        <p:sp>
          <p:nvSpPr>
            <p:cNvPr id="19" name="Oval 18"/>
            <p:cNvSpPr/>
            <p:nvPr/>
          </p:nvSpPr>
          <p:spPr>
            <a:xfrm>
              <a:off x="1916320" y="1548311"/>
              <a:ext cx="1109751" cy="1098425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3266327" y="1548311"/>
              <a:ext cx="1109751" cy="1098425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604891" y="1548311"/>
              <a:ext cx="1109751" cy="1098425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97693" y="1548311"/>
              <a:ext cx="1109751" cy="109842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224818" y="1548311"/>
              <a:ext cx="1109751" cy="1098425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66315" y="1548311"/>
              <a:ext cx="1109751" cy="1098425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pc="-113">
                <a:latin typeface="Helvetica Neue Light"/>
                <a:cs typeface="Helvetica Neue Light"/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3327" y="1802355"/>
              <a:ext cx="425237" cy="581853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05530" y="1772168"/>
              <a:ext cx="740720" cy="623379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55" y="1828256"/>
              <a:ext cx="722827" cy="567291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50347" y="1779674"/>
              <a:ext cx="430086" cy="581853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17591" y="1727524"/>
              <a:ext cx="701659" cy="738005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28696" y="1802355"/>
              <a:ext cx="659688" cy="602515"/>
            </a:xfrm>
            <a:prstGeom prst="rect">
              <a:avLst/>
            </a:prstGeom>
          </p:spPr>
        </p:pic>
      </p:grpSp>
      <p:cxnSp>
        <p:nvCxnSpPr>
          <p:cNvPr id="66" name="Straight Connector 65"/>
          <p:cNvCxnSpPr/>
          <p:nvPr/>
        </p:nvCxnSpPr>
        <p:spPr>
          <a:xfrm>
            <a:off x="7594600" y="2036848"/>
            <a:ext cx="0" cy="3297155"/>
          </a:xfrm>
          <a:prstGeom prst="line">
            <a:avLst/>
          </a:prstGeom>
          <a:ln w="9525" cmpd="sng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7197763" y="5208511"/>
            <a:ext cx="302428" cy="277892"/>
          </a:xfrm>
          <a:prstGeom prst="ellipse">
            <a:avLst/>
          </a:prstGeom>
          <a:solidFill>
            <a:schemeClr val="bg1"/>
          </a:solidFill>
          <a:ln w="3810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pPr algn="ctr"/>
            <a:endParaRPr lang="en-US"/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7346957" y="5344949"/>
            <a:ext cx="247649" cy="0"/>
          </a:xfrm>
          <a:prstGeom prst="line">
            <a:avLst/>
          </a:prstGeom>
          <a:ln w="9525" cmpd="sng">
            <a:solidFill>
              <a:srgbClr val="595959"/>
            </a:solidFill>
            <a:prstDash val="dash"/>
            <a:headEnd type="non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165100" y="4555071"/>
            <a:ext cx="6934200" cy="931333"/>
          </a:xfrm>
          <a:prstGeom prst="rect">
            <a:avLst/>
          </a:prstGeom>
          <a:noFill/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3155" tIns="51577" rIns="103155" bIns="51577" rtlCol="0" anchor="ctr"/>
          <a:lstStyle/>
          <a:p>
            <a:pPr algn="r"/>
            <a:r>
              <a:rPr lang="en-US" b="1" spc="-90" dirty="0">
                <a:solidFill>
                  <a:schemeClr val="tx1"/>
                </a:solidFill>
                <a:latin typeface="Helvetica Neue"/>
                <a:cs typeface="Helvetica Neue"/>
              </a:rPr>
              <a:t>Death registration. No official coverage data </a:t>
            </a:r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(</a:t>
            </a:r>
            <a:r>
              <a:rPr lang="en-US" i="1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“10.27%”</a:t>
            </a:r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, Ministry of Home Affairs: SIAK 2016) </a:t>
            </a:r>
            <a:r>
              <a:rPr lang="en-US" b="1" spc="-90" dirty="0">
                <a:solidFill>
                  <a:schemeClr val="tx1"/>
                </a:solidFill>
                <a:latin typeface="Helvetica Neue"/>
                <a:cs typeface="Helvetica Neue"/>
              </a:rPr>
              <a:t>| 84% deaths took place at home, 2% of them registered the event </a:t>
            </a:r>
            <a:r>
              <a:rPr lang="en-US" spc="-90" dirty="0">
                <a:solidFill>
                  <a:schemeClr val="tx1"/>
                </a:solidFill>
                <a:latin typeface="Helvetica Neue Light"/>
                <a:cs typeface="Helvetica Neue Light"/>
              </a:rPr>
              <a:t>(KOMPAK-PUSKAPA, 2015)</a:t>
            </a:r>
          </a:p>
        </p:txBody>
      </p:sp>
    </p:spTree>
    <p:extLst>
      <p:ext uri="{BB962C8B-B14F-4D97-AF65-F5344CB8AC3E}">
        <p14:creationId xmlns:p14="http://schemas.microsoft.com/office/powerpoint/2010/main" val="1324947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965448" y="1527900"/>
            <a:ext cx="8397981" cy="4887656"/>
            <a:chOff x="1143000" y="1371600"/>
            <a:chExt cx="7751982" cy="4887656"/>
          </a:xfrm>
        </p:grpSpPr>
        <p:sp>
          <p:nvSpPr>
            <p:cNvPr id="20" name="Oval 19"/>
            <p:cNvSpPr/>
            <p:nvPr/>
          </p:nvSpPr>
          <p:spPr>
            <a:xfrm>
              <a:off x="1978800" y="5383836"/>
              <a:ext cx="612000" cy="612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b="1" spc="-100" dirty="0">
                  <a:solidFill>
                    <a:schemeClr val="bg1"/>
                  </a:solidFill>
                  <a:latin typeface="Bitter"/>
                  <a:cs typeface="Bitter"/>
                </a:rPr>
                <a:t>6%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5071900" y="5383836"/>
              <a:ext cx="612000" cy="612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spc="-100" dirty="0">
                  <a:solidFill>
                    <a:schemeClr val="bg1"/>
                  </a:solidFill>
                  <a:latin typeface="Bitter"/>
                  <a:cs typeface="Bitter"/>
                </a:rPr>
                <a:t>1%</a:t>
              </a:r>
            </a:p>
          </p:txBody>
        </p:sp>
        <p:sp>
          <p:nvSpPr>
            <p:cNvPr id="23" name="Title 1"/>
            <p:cNvSpPr txBox="1">
              <a:spLocks/>
            </p:cNvSpPr>
            <p:nvPr/>
          </p:nvSpPr>
          <p:spPr>
            <a:xfrm>
              <a:off x="1696810" y="1371600"/>
              <a:ext cx="1078780" cy="1143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spc="-100" dirty="0">
                  <a:solidFill>
                    <a:srgbClr val="404040"/>
                  </a:solidFill>
                  <a:latin typeface="Bitter"/>
                  <a:cs typeface="Bitter"/>
                </a:rPr>
                <a:t>Prohibitive cost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2236200" y="2362200"/>
              <a:ext cx="0" cy="685800"/>
            </a:xfrm>
            <a:prstGeom prst="line">
              <a:avLst/>
            </a:prstGeom>
            <a:ln w="12700" cmpd="sng">
              <a:solidFill>
                <a:schemeClr val="bg2">
                  <a:lumMod val="50000"/>
                </a:schemeClr>
              </a:solidFill>
              <a:headEnd type="oval"/>
              <a:tailEnd type="oval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1143000" y="2819400"/>
              <a:ext cx="2160000" cy="2160000"/>
            </a:xfrm>
            <a:prstGeom prst="ellipse">
              <a:avLst/>
            </a:prstGeom>
            <a:solidFill>
              <a:srgbClr val="B8847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000" b="1" spc="-100" dirty="0">
                  <a:solidFill>
                    <a:schemeClr val="bg1"/>
                  </a:solidFill>
                  <a:latin typeface="Bitter"/>
                  <a:cs typeface="Bitter"/>
                </a:rPr>
                <a:t>34%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6013810" y="3024300"/>
              <a:ext cx="0" cy="685800"/>
            </a:xfrm>
            <a:prstGeom prst="line">
              <a:avLst/>
            </a:prstGeom>
            <a:ln w="12700" cmpd="sng">
              <a:solidFill>
                <a:schemeClr val="bg2">
                  <a:lumMod val="50000"/>
                </a:schemeClr>
              </a:solidFill>
              <a:headEnd type="oval"/>
              <a:tailEnd type="oval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7992263" y="3274200"/>
              <a:ext cx="0" cy="685800"/>
            </a:xfrm>
            <a:prstGeom prst="line">
              <a:avLst/>
            </a:prstGeom>
            <a:ln w="12700" cmpd="sng">
              <a:solidFill>
                <a:schemeClr val="bg2">
                  <a:lumMod val="50000"/>
                </a:schemeClr>
              </a:solidFill>
              <a:headEnd type="oval"/>
              <a:tailEnd type="oval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>
              <a:spLocks/>
            </p:cNvSpPr>
            <p:nvPr/>
          </p:nvSpPr>
          <p:spPr>
            <a:xfrm>
              <a:off x="5626820" y="3547199"/>
              <a:ext cx="792000" cy="792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spc="-100" dirty="0">
                  <a:solidFill>
                    <a:schemeClr val="bg1"/>
                  </a:solidFill>
                  <a:latin typeface="Bitter"/>
                  <a:cs typeface="Bitter"/>
                </a:rPr>
                <a:t>8%</a:t>
              </a:r>
            </a:p>
          </p:txBody>
        </p:sp>
        <p:sp>
          <p:nvSpPr>
            <p:cNvPr id="30" name="Title 1"/>
            <p:cNvSpPr txBox="1">
              <a:spLocks/>
            </p:cNvSpPr>
            <p:nvPr/>
          </p:nvSpPr>
          <p:spPr>
            <a:xfrm>
              <a:off x="5474420" y="2025013"/>
              <a:ext cx="1078780" cy="1143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spc="-115" dirty="0">
                  <a:solidFill>
                    <a:srgbClr val="404040"/>
                  </a:solidFill>
                  <a:latin typeface="Bitter"/>
                  <a:cs typeface="Bitter"/>
                </a:rPr>
                <a:t>Do not understand the process</a:t>
              </a:r>
            </a:p>
          </p:txBody>
        </p:sp>
        <p:sp>
          <p:nvSpPr>
            <p:cNvPr id="31" name="Title 1"/>
            <p:cNvSpPr txBox="1">
              <a:spLocks/>
            </p:cNvSpPr>
            <p:nvPr/>
          </p:nvSpPr>
          <p:spPr>
            <a:xfrm>
              <a:off x="7444765" y="2278867"/>
              <a:ext cx="1078780" cy="1143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spc="-115" dirty="0">
                  <a:solidFill>
                    <a:srgbClr val="404040"/>
                  </a:solidFill>
                  <a:latin typeface="Bitter"/>
                  <a:cs typeface="Bitter"/>
                </a:rPr>
                <a:t>Do not feel BC is necessary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4467000" y="2532560"/>
              <a:ext cx="0" cy="685800"/>
            </a:xfrm>
            <a:prstGeom prst="line">
              <a:avLst/>
            </a:prstGeom>
            <a:ln w="12700" cmpd="sng">
              <a:solidFill>
                <a:schemeClr val="bg2">
                  <a:lumMod val="50000"/>
                </a:schemeClr>
              </a:solidFill>
              <a:headEnd type="oval"/>
              <a:tailEnd type="oval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7050660" y="3051560"/>
              <a:ext cx="0" cy="685800"/>
            </a:xfrm>
            <a:prstGeom prst="line">
              <a:avLst/>
            </a:prstGeom>
            <a:ln w="12700" cmpd="sng">
              <a:solidFill>
                <a:schemeClr val="bg2">
                  <a:lumMod val="50000"/>
                </a:schemeClr>
              </a:solidFill>
              <a:headEnd type="oval"/>
              <a:tailEnd type="oval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3581400" y="3000600"/>
              <a:ext cx="1800000" cy="1800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spc="-100" dirty="0">
                  <a:solidFill>
                    <a:schemeClr val="bg1"/>
                  </a:solidFill>
                  <a:latin typeface="Bitter"/>
                  <a:cs typeface="Bitter"/>
                </a:rPr>
                <a:t>20%</a:t>
              </a:r>
            </a:p>
          </p:txBody>
        </p:sp>
        <p:sp>
          <p:nvSpPr>
            <p:cNvPr id="36" name="Title 1"/>
            <p:cNvSpPr txBox="1">
              <a:spLocks/>
            </p:cNvSpPr>
            <p:nvPr/>
          </p:nvSpPr>
          <p:spPr>
            <a:xfrm>
              <a:off x="3927610" y="1541960"/>
              <a:ext cx="1078780" cy="1143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spc="-115" dirty="0">
                  <a:solidFill>
                    <a:srgbClr val="404040"/>
                  </a:solidFill>
                  <a:latin typeface="Bitter"/>
                  <a:cs typeface="Bitter"/>
                </a:rPr>
                <a:t>BC had not yet been issued</a:t>
              </a:r>
            </a:p>
          </p:txBody>
        </p:sp>
        <p:sp>
          <p:nvSpPr>
            <p:cNvPr id="37" name="Title 1"/>
            <p:cNvSpPr txBox="1">
              <a:spLocks/>
            </p:cNvSpPr>
            <p:nvPr/>
          </p:nvSpPr>
          <p:spPr>
            <a:xfrm>
              <a:off x="6511270" y="2173107"/>
              <a:ext cx="1078780" cy="1143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spc="-100" dirty="0">
                  <a:solidFill>
                    <a:srgbClr val="404040"/>
                  </a:solidFill>
                  <a:latin typeface="Bitter"/>
                  <a:cs typeface="Bitter"/>
                </a:rPr>
                <a:t>Far </a:t>
              </a:r>
            </a:p>
            <a:p>
              <a:r>
                <a:rPr lang="en-US" sz="1600" spc="-100" dirty="0">
                  <a:solidFill>
                    <a:srgbClr val="404040"/>
                  </a:solidFill>
                  <a:latin typeface="Bitter"/>
                  <a:cs typeface="Bitter"/>
                </a:rPr>
                <a:t>distance</a:t>
              </a:r>
            </a:p>
          </p:txBody>
        </p:sp>
        <p:sp>
          <p:nvSpPr>
            <p:cNvPr id="38" name="Title 1"/>
            <p:cNvSpPr txBox="1">
              <a:spLocks/>
            </p:cNvSpPr>
            <p:nvPr/>
          </p:nvSpPr>
          <p:spPr>
            <a:xfrm>
              <a:off x="2494182" y="5112356"/>
              <a:ext cx="2598460" cy="1143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spc="-100" dirty="0">
                  <a:solidFill>
                    <a:srgbClr val="404040"/>
                  </a:solidFill>
                  <a:latin typeface="Bitter"/>
                  <a:cs typeface="Bitter"/>
                </a:rPr>
                <a:t>Don’t bother</a:t>
              </a:r>
            </a:p>
          </p:txBody>
        </p:sp>
        <p:sp>
          <p:nvSpPr>
            <p:cNvPr id="39" name="Title 1"/>
            <p:cNvSpPr txBox="1">
              <a:spLocks/>
            </p:cNvSpPr>
            <p:nvPr/>
          </p:nvSpPr>
          <p:spPr>
            <a:xfrm>
              <a:off x="5481145" y="5116256"/>
              <a:ext cx="3413837" cy="11430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spc="-100" dirty="0">
                  <a:solidFill>
                    <a:srgbClr val="404040"/>
                  </a:solidFill>
                  <a:latin typeface="Bitter"/>
                  <a:cs typeface="Bitter"/>
                </a:rPr>
                <a:t>Do not know that birth has to be registered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>
            <a:xfrm>
              <a:off x="6643920" y="3547200"/>
              <a:ext cx="828000" cy="82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spc="-100" dirty="0">
                  <a:solidFill>
                    <a:schemeClr val="bg1"/>
                  </a:solidFill>
                  <a:latin typeface="Bitter"/>
                  <a:cs typeface="Bitter"/>
                </a:rPr>
                <a:t>8%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>
            <a:xfrm>
              <a:off x="7685345" y="3651300"/>
              <a:ext cx="612000" cy="612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spc="-100" dirty="0">
                  <a:solidFill>
                    <a:schemeClr val="bg1"/>
                  </a:solidFill>
                  <a:latin typeface="Bitter"/>
                  <a:cs typeface="Bitter"/>
                </a:rPr>
                <a:t>7%</a:t>
              </a:r>
            </a:p>
          </p:txBody>
        </p:sp>
      </p:grpSp>
      <p:sp>
        <p:nvSpPr>
          <p:cNvPr id="43" name="Title 2"/>
          <p:cNvSpPr>
            <a:spLocks noGrp="1"/>
          </p:cNvSpPr>
          <p:nvPr>
            <p:ph type="title"/>
          </p:nvPr>
        </p:nvSpPr>
        <p:spPr>
          <a:xfrm>
            <a:off x="330200" y="457200"/>
            <a:ext cx="9080500" cy="914400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33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Structural barriers are more dominant than lack of awareness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44" name="Straight Connector 43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638176" y="6353711"/>
            <a:ext cx="573072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Source: 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National Social Economic Survey (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SUSENAS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),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 2016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[</a:t>
            </a:r>
            <a:r>
              <a:rPr lang="id-ID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Processed Bappenas]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788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FE6CDA-0991-40BD-B45C-DB6A819ABA09}" type="slidenum">
              <a:rPr lang="id-ID" altLang="id-ID" smtClean="0"/>
              <a:pPr>
                <a:defRPr/>
              </a:pPr>
              <a:t>8</a:t>
            </a:fld>
            <a:endParaRPr lang="id-ID" altLang="id-ID" dirty="0"/>
          </a:p>
        </p:txBody>
      </p:sp>
      <p:sp>
        <p:nvSpPr>
          <p:cNvPr id="7" name="Rectangle 6"/>
          <p:cNvSpPr/>
          <p:nvPr/>
        </p:nvSpPr>
        <p:spPr>
          <a:xfrm>
            <a:off x="419806" y="2469427"/>
            <a:ext cx="8963026" cy="18620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Services that tend to be passive, unreachable and complicated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Passive people report important events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Weak coordination and fragmented CRVS policies</a:t>
            </a:r>
            <a:endParaRPr lang="id-ID" sz="2000" dirty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Incomplete population data to produce accurate </a:t>
            </a:r>
            <a:r>
              <a:rPr lang="id-ID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vital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 statistics so that demand and utilization are low</a:t>
            </a:r>
            <a:endParaRPr lang="id-ID" sz="2000" dirty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 bwMode="auto">
          <a:xfrm>
            <a:off x="10633" y="65037"/>
            <a:ext cx="8772789" cy="870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77" tIns="47889" rIns="95777" bIns="47889" anchor="ctr"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endParaRPr lang="id-ID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330200" y="1063978"/>
            <a:ext cx="9080500" cy="9144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2pPr>
            <a:lvl3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3pPr>
            <a:lvl4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4pPr>
            <a:lvl5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5pPr>
            <a:lvl6pPr marL="53631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6pPr>
            <a:lvl7pPr marL="1072626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7pPr>
            <a:lvl8pPr marL="1608938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8pPr>
            <a:lvl9pPr marL="214525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r"/>
            <a:r>
              <a:rPr lang="en-US" sz="33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Passive-passive conundrum in low resource setting</a:t>
            </a:r>
          </a:p>
        </p:txBody>
      </p:sp>
    </p:spTree>
    <p:extLst>
      <p:ext uri="{BB962C8B-B14F-4D97-AF65-F5344CB8AC3E}">
        <p14:creationId xmlns:p14="http://schemas.microsoft.com/office/powerpoint/2010/main" val="3823686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2407" y="2404424"/>
            <a:ext cx="930049" cy="652333"/>
          </a:xfrm>
          <a:prstGeom prst="rect">
            <a:avLst/>
          </a:prstGeom>
          <a:noFill/>
        </p:spPr>
        <p:txBody>
          <a:bodyPr wrap="square" lIns="103155" tIns="51577" rIns="103155" bIns="51577" rtlCol="0">
            <a:spAutoFit/>
          </a:bodyPr>
          <a:lstStyle/>
          <a:p>
            <a:pPr algn="ctr"/>
            <a:r>
              <a:rPr lang="en-US" sz="3600" b="1" spc="-350" dirty="0">
                <a:solidFill>
                  <a:srgbClr val="000000"/>
                </a:solidFill>
                <a:latin typeface="Helvetica Neue"/>
                <a:cs typeface="Helvetica Neue"/>
              </a:rPr>
              <a:t>2X</a:t>
            </a:r>
          </a:p>
        </p:txBody>
      </p:sp>
      <p:sp>
        <p:nvSpPr>
          <p:cNvPr id="9" name="Shape 278"/>
          <p:cNvSpPr/>
          <p:nvPr/>
        </p:nvSpPr>
        <p:spPr>
          <a:xfrm>
            <a:off x="1620198" y="2563049"/>
            <a:ext cx="7961490" cy="706664"/>
          </a:xfrm>
          <a:prstGeom prst="rect">
            <a:avLst/>
          </a:prstGeom>
          <a:ln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7307" tIns="57307" rIns="57307" bIns="57307" numCol="1" anchor="ctr">
            <a:spAutoFit/>
          </a:bodyPr>
          <a:lstStyle/>
          <a:p>
            <a:pPr lvl="0">
              <a:lnSpc>
                <a:spcPct val="80000"/>
              </a:lnSpc>
              <a:defRPr sz="1800"/>
            </a:pPr>
            <a:r>
              <a:rPr lang="en-US" sz="2400" b="1" spc="-83" dirty="0">
                <a:solidFill>
                  <a:srgbClr val="000000"/>
                </a:solidFill>
                <a:latin typeface="Helvetica Neue Light"/>
                <a:ea typeface="Helvetica Neue Thin"/>
                <a:cs typeface="Helvetica Neue Light"/>
                <a:sym typeface="Helvetica Neue Thin"/>
              </a:rPr>
              <a:t>Children without birth certificate live in rural area compared to urban area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724" y="1750195"/>
            <a:ext cx="1320800" cy="652333"/>
          </a:xfrm>
          <a:prstGeom prst="rect">
            <a:avLst/>
          </a:prstGeom>
          <a:noFill/>
        </p:spPr>
        <p:txBody>
          <a:bodyPr wrap="square" lIns="103155" tIns="51577" rIns="103155" bIns="51577" rtlCol="0">
            <a:spAutoFit/>
          </a:bodyPr>
          <a:lstStyle/>
          <a:p>
            <a:pPr algn="ctr"/>
            <a:r>
              <a:rPr lang="en-US" sz="3600" b="1" spc="-350" dirty="0">
                <a:solidFill>
                  <a:srgbClr val="000000"/>
                </a:solidFill>
                <a:latin typeface="Helvetica Neue"/>
                <a:cs typeface="Helvetica Neue"/>
              </a:rPr>
              <a:t>5X</a:t>
            </a:r>
          </a:p>
        </p:txBody>
      </p:sp>
      <p:sp>
        <p:nvSpPr>
          <p:cNvPr id="11" name="Shape 278"/>
          <p:cNvSpPr/>
          <p:nvPr/>
        </p:nvSpPr>
        <p:spPr>
          <a:xfrm>
            <a:off x="1604435" y="1754163"/>
            <a:ext cx="7965233" cy="706664"/>
          </a:xfrm>
          <a:prstGeom prst="rect">
            <a:avLst/>
          </a:prstGeom>
          <a:ln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7307" tIns="57307" rIns="57307" bIns="57307" numCol="1" anchor="ctr">
            <a:spAutoFit/>
          </a:bodyPr>
          <a:lstStyle/>
          <a:p>
            <a:pPr lvl="0">
              <a:lnSpc>
                <a:spcPct val="80000"/>
              </a:lnSpc>
              <a:defRPr sz="1800"/>
            </a:pPr>
            <a:r>
              <a:rPr lang="en-US" sz="2400" b="1" spc="-83" dirty="0">
                <a:solidFill>
                  <a:srgbClr val="000000"/>
                </a:solidFill>
                <a:latin typeface="Helvetica Neue Light"/>
                <a:ea typeface="Helvetica Neue Thin"/>
                <a:cs typeface="Helvetica Neue Light"/>
                <a:sym typeface="Helvetica Neue Thin"/>
              </a:rPr>
              <a:t>Less likely that children with parents with disability will have a birth certificate</a:t>
            </a:r>
          </a:p>
        </p:txBody>
      </p:sp>
      <p:sp>
        <p:nvSpPr>
          <p:cNvPr id="37" name="Shape 278"/>
          <p:cNvSpPr/>
          <p:nvPr/>
        </p:nvSpPr>
        <p:spPr>
          <a:xfrm>
            <a:off x="303945" y="3650238"/>
            <a:ext cx="9313021" cy="2454322"/>
          </a:xfrm>
          <a:prstGeom prst="rect">
            <a:avLst/>
          </a:prstGeom>
          <a:ln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7307" tIns="57307" rIns="57307" bIns="57307" numCol="1" anchor="ctr">
            <a:spAutoFit/>
          </a:bodyPr>
          <a:lstStyle/>
          <a:p>
            <a:pPr lvl="0">
              <a:lnSpc>
                <a:spcPct val="80000"/>
              </a:lnSpc>
              <a:defRPr sz="1800"/>
            </a:pPr>
            <a:r>
              <a:rPr lang="en-US" sz="2800" b="1" spc="-83" dirty="0">
                <a:solidFill>
                  <a:srgbClr val="000000"/>
                </a:solidFill>
                <a:latin typeface="Helvetica Neue"/>
                <a:ea typeface="Helvetica Neue Thin"/>
                <a:cs typeface="Helvetica Neue"/>
                <a:sym typeface="Helvetica Neue Thin"/>
              </a:rPr>
              <a:t>Other groups:</a:t>
            </a:r>
          </a:p>
          <a:p>
            <a:pPr lvl="0">
              <a:lnSpc>
                <a:spcPct val="80000"/>
              </a:lnSpc>
              <a:defRPr sz="1800"/>
            </a:pPr>
            <a:endParaRPr lang="en-US" sz="2300" b="1" spc="-83" dirty="0">
              <a:solidFill>
                <a:srgbClr val="000000"/>
              </a:solidFill>
              <a:latin typeface="Helvetica Neue Light"/>
              <a:ea typeface="Helvetica Neue Thin"/>
              <a:cs typeface="Helvetica Neue Light"/>
              <a:sym typeface="Helvetica Neue Thin"/>
            </a:endParaRPr>
          </a:p>
          <a:p>
            <a:pPr marL="386830" indent="-386830">
              <a:lnSpc>
                <a:spcPct val="80000"/>
              </a:lnSpc>
              <a:buFontTx/>
              <a:buChar char="-"/>
              <a:defRPr sz="1800"/>
            </a:pPr>
            <a:r>
              <a:rPr lang="en-US" sz="2300" b="1" spc="-83" dirty="0">
                <a:solidFill>
                  <a:srgbClr val="000000"/>
                </a:solidFill>
                <a:latin typeface="Helvetica Neue Light"/>
                <a:ea typeface="Helvetica Neue Thin"/>
                <a:cs typeface="Helvetica Neue Light"/>
                <a:sym typeface="Helvetica Neue Thin"/>
              </a:rPr>
              <a:t>Indigenous community</a:t>
            </a:r>
          </a:p>
          <a:p>
            <a:pPr marL="386830" indent="-386830">
              <a:lnSpc>
                <a:spcPct val="80000"/>
              </a:lnSpc>
              <a:buFontTx/>
              <a:buChar char="-"/>
              <a:defRPr sz="1800"/>
            </a:pPr>
            <a:r>
              <a:rPr lang="en-US" sz="2300" b="1" spc="-83" dirty="0">
                <a:solidFill>
                  <a:srgbClr val="000000"/>
                </a:solidFill>
                <a:latin typeface="Helvetica Neue Light"/>
                <a:ea typeface="Helvetica Neue Thin"/>
                <a:cs typeface="Helvetica Neue Light"/>
                <a:sym typeface="Helvetica Neue Thin"/>
              </a:rPr>
              <a:t>Local belief community</a:t>
            </a:r>
          </a:p>
          <a:p>
            <a:pPr marL="386830" indent="-386830">
              <a:lnSpc>
                <a:spcPct val="80000"/>
              </a:lnSpc>
              <a:buFontTx/>
              <a:buChar char="-"/>
              <a:defRPr sz="1800"/>
            </a:pPr>
            <a:r>
              <a:rPr lang="en-US" sz="2300" b="1" spc="-83" dirty="0">
                <a:solidFill>
                  <a:srgbClr val="000000"/>
                </a:solidFill>
                <a:latin typeface="Helvetica Neue Light"/>
                <a:ea typeface="Helvetica Neue Thin"/>
                <a:cs typeface="Helvetica Neue Light"/>
                <a:sym typeface="Helvetica Neue Thin"/>
              </a:rPr>
              <a:t>Nomadic tribe</a:t>
            </a:r>
          </a:p>
          <a:p>
            <a:pPr marL="386830" indent="-386830">
              <a:lnSpc>
                <a:spcPct val="80000"/>
              </a:lnSpc>
              <a:buFontTx/>
              <a:buChar char="-"/>
              <a:defRPr sz="1800"/>
            </a:pPr>
            <a:r>
              <a:rPr lang="en-US" sz="2300" b="1" spc="-83" dirty="0">
                <a:solidFill>
                  <a:srgbClr val="000000"/>
                </a:solidFill>
                <a:latin typeface="Helvetica Neue Light"/>
                <a:ea typeface="Helvetica Neue Thin"/>
                <a:cs typeface="Helvetica Neue Light"/>
                <a:sym typeface="Helvetica Neue Thin"/>
              </a:rPr>
              <a:t>Children outside family care, </a:t>
            </a:r>
          </a:p>
          <a:p>
            <a:pPr marL="386830" indent="-386830">
              <a:lnSpc>
                <a:spcPct val="80000"/>
              </a:lnSpc>
              <a:buFontTx/>
              <a:buChar char="-"/>
              <a:defRPr sz="1800"/>
            </a:pPr>
            <a:r>
              <a:rPr lang="en-US" sz="2300" b="1" spc="-83" dirty="0">
                <a:solidFill>
                  <a:srgbClr val="000000"/>
                </a:solidFill>
                <a:latin typeface="Helvetica Neue Light"/>
                <a:ea typeface="Helvetica Neue Thin"/>
                <a:cs typeface="Helvetica Neue Light"/>
                <a:sym typeface="Helvetica Neue Thin"/>
              </a:rPr>
              <a:t>Children from mixed marriage between Indonesians and undocumented migrants, asylum seekers or refugees.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auto">
          <a:xfrm>
            <a:off x="1157110" y="457200"/>
            <a:ext cx="846666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374" tIns="40186" rIns="80374" bIns="40186" numCol="1" anchor="ctr" anchorCtr="0" compatLnSpc="1">
            <a:prstTxWarp prst="textNoShape">
              <a:avLst/>
            </a:prstTxWarp>
            <a:noAutofit/>
          </a:bodyPr>
          <a:lstStyle>
            <a:lvl1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2pPr>
            <a:lvl3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3pPr>
            <a:lvl4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4pPr>
            <a:lvl5pPr algn="l" defTabSz="804469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5pPr>
            <a:lvl6pPr marL="53631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6pPr>
            <a:lvl7pPr marL="1072626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7pPr>
            <a:lvl8pPr marL="1608938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8pPr>
            <a:lvl9pPr marL="2145252" algn="l" defTabSz="804469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r"/>
            <a:r>
              <a:rPr lang="en-US" sz="28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Bitter"/>
                <a:cs typeface="Bitter"/>
              </a:rPr>
              <a:t>People with special condition face more challenges; unreached and unidentified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7950757" y="238169"/>
            <a:ext cx="1732577" cy="0"/>
          </a:xfrm>
          <a:prstGeom prst="line">
            <a:avLst/>
          </a:prstGeom>
          <a:ln w="57150" cmpd="sng"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4387594" y="3817593"/>
            <a:ext cx="533400" cy="1115994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033883" y="3817593"/>
            <a:ext cx="1060491" cy="1115994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7075331" y="3820415"/>
            <a:ext cx="863998" cy="1115994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3243" y="3834526"/>
            <a:ext cx="863998" cy="1115994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310446" y="211667"/>
            <a:ext cx="1171222" cy="1153872"/>
            <a:chOff x="3175596" y="130365"/>
            <a:chExt cx="2406395" cy="2406395"/>
          </a:xfrm>
        </p:grpSpPr>
        <p:sp>
          <p:nvSpPr>
            <p:cNvPr id="23" name="Shape 125"/>
            <p:cNvSpPr/>
            <p:nvPr/>
          </p:nvSpPr>
          <p:spPr>
            <a:xfrm>
              <a:off x="3175596" y="130365"/>
              <a:ext cx="2406395" cy="24063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125"/>
            <p:cNvSpPr/>
            <p:nvPr/>
          </p:nvSpPr>
          <p:spPr>
            <a:xfrm>
              <a:off x="3274387" y="229210"/>
              <a:ext cx="2203499" cy="2203499"/>
            </a:xfrm>
            <a:prstGeom prst="ellipse">
              <a:avLst/>
            </a:prstGeom>
            <a:solidFill>
              <a:srgbClr val="B8847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/>
            </a:p>
          </p:txBody>
        </p:sp>
        <p:pic>
          <p:nvPicPr>
            <p:cNvPr id="25" name="Picture 24" descr="Inclusive.png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077" t="13793" r="9976" b="12413"/>
            <a:stretch/>
          </p:blipFill>
          <p:spPr>
            <a:xfrm>
              <a:off x="3663333" y="594773"/>
              <a:ext cx="1526815" cy="1445449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7950757" y="228600"/>
            <a:ext cx="1732577" cy="1219200"/>
            <a:chOff x="7950757" y="228600"/>
            <a:chExt cx="1732577" cy="1219200"/>
          </a:xfrm>
        </p:grpSpPr>
        <p:cxnSp>
          <p:nvCxnSpPr>
            <p:cNvPr id="27" name="Straight Connector 26"/>
            <p:cNvCxnSpPr/>
            <p:nvPr/>
          </p:nvCxnSpPr>
          <p:spPr>
            <a:xfrm flipH="1" flipV="1">
              <a:off x="9657379" y="228600"/>
              <a:ext cx="1" cy="121920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950757" y="238169"/>
              <a:ext cx="1732577" cy="0"/>
            </a:xfrm>
            <a:prstGeom prst="line">
              <a:avLst/>
            </a:prstGeom>
            <a:ln w="57150" cmpd="sng">
              <a:solidFill>
                <a:schemeClr val="bg2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72224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0"/>
</p:tagLst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15746</TotalTime>
  <Words>1321</Words>
  <Application>Microsoft Office PowerPoint</Application>
  <PresentationFormat>A4 Paper (210x297 mm)</PresentationFormat>
  <Paragraphs>177</Paragraphs>
  <Slides>20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Bitter</vt:lpstr>
      <vt:lpstr>Helvetica Neue</vt:lpstr>
      <vt:lpstr>Helvetica Neue Light</vt:lpstr>
      <vt:lpstr>Helvetica Neue Thin</vt:lpstr>
      <vt:lpstr>Lora</vt:lpstr>
      <vt:lpstr>MS PGothic</vt:lpstr>
      <vt:lpstr>SimSun</vt:lpstr>
      <vt:lpstr>Arial</vt:lpstr>
      <vt:lpstr>Browallia New</vt:lpstr>
      <vt:lpstr>Calibri</vt:lpstr>
      <vt:lpstr>Calibri Light</vt:lpstr>
      <vt:lpstr>Cambria</vt:lpstr>
      <vt:lpstr>Helvetica</vt:lpstr>
      <vt:lpstr>Vivaldi</vt:lpstr>
      <vt:lpstr>Wingdings</vt:lpstr>
      <vt:lpstr>Office Theme</vt:lpstr>
      <vt:lpstr>PowerPoint Presentation</vt:lpstr>
      <vt:lpstr>Challenges in CRVS System </vt:lpstr>
      <vt:lpstr>PowerPoint Presentation</vt:lpstr>
      <vt:lpstr>PowerPoint Presentation</vt:lpstr>
      <vt:lpstr>PowerPoint Presentation</vt:lpstr>
      <vt:lpstr>PowerPoint Presentation</vt:lpstr>
      <vt:lpstr>Structural barriers are more dominant than lack of awareness</vt:lpstr>
      <vt:lpstr>PowerPoint Presentation</vt:lpstr>
      <vt:lpstr>PowerPoint Presentation</vt:lpstr>
      <vt:lpstr>Opportunities</vt:lpstr>
      <vt:lpstr>POLITICAL WILL</vt:lpstr>
      <vt:lpstr>POLICY FRAMEWORK</vt:lpstr>
      <vt:lpstr>GoI Target in RPJMN 2015-2019</vt:lpstr>
      <vt:lpstr>PowerPoint Presentation</vt:lpstr>
      <vt:lpstr>PowerPoint Presentation</vt:lpstr>
      <vt:lpstr>PowerPoint Presentation</vt:lpstr>
      <vt:lpstr>NATIONAL STRATEGIES ON CRVS [DRAFT]:  MAIN OBJECTIVES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Utin Kiswanti</dc:creator>
  <cp:lastModifiedBy>Andrea De Luka</cp:lastModifiedBy>
  <cp:revision>1319</cp:revision>
  <cp:lastPrinted>2017-07-14T14:20:11Z</cp:lastPrinted>
  <dcterms:created xsi:type="dcterms:W3CDTF">2016-01-25T10:59:43Z</dcterms:created>
  <dcterms:modified xsi:type="dcterms:W3CDTF">2017-07-28T14:38:30Z</dcterms:modified>
</cp:coreProperties>
</file>